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5143500" type="screen16x9"/>
  <p:notesSz cx="6858000" cy="9144000"/>
  <p:embeddedFontLst>
    <p:embeddedFont>
      <p:font typeface="Boogaloo" panose="020B0604020202020204" charset="0"/>
      <p:regular r:id="rId44"/>
    </p:embeddedFont>
    <p:embeddedFont>
      <p:font typeface="Architects Daughter" panose="020B0604020202020204" charset="0"/>
      <p:regular r:id="rId45"/>
    </p:embeddedFont>
    <p:embeddedFont>
      <p:font typeface="Dosis" panose="020B0604020202020204" charset="0"/>
      <p:regular r:id="rId46"/>
      <p:bold r:id="rId47"/>
    </p:embeddedFont>
    <p:embeddedFont>
      <p:font typeface="Roboto" panose="020B0604020202020204" charset="0"/>
      <p:regular r:id="rId48"/>
      <p:bold r:id="rId49"/>
      <p:italic r:id="rId50"/>
      <p:boldItalic r:id="rId51"/>
    </p:embeddedFont>
    <p:embeddedFont>
      <p:font typeface="Cambria" panose="02040503050406030204" pitchFamily="18"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72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5a929d27da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5a929d27d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5a929d27da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5a929d27da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f3057c623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f3057c623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5a929d27da_2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5a929d27da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Rich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5a929d27da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5a929d27da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Rich</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5a929d27da_2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5a929d27da_2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Rich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5a929d27da_2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5a929d27da_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Rich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5b18b82ee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5b18b82ee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4f3057c623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4f3057c623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Janel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5a929d27da_2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5a929d27da_2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Janel</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f3057c623_1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4f3057c623_1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Janel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5a929d27da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5a929d27da_2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Janel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5199ce5598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5199ce5598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Janel</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5ae089bfdd_2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5ae089bfdd_2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Erika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63c5cc9eac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63c5cc9ea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7ce0341e70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7ce0341e7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5a929d27da_2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5a929d27da_2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f3057c623_1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4f3057c623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5199ce5598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5199ce5598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5a929d27da_2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5a929d27da_2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5199ce5598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5199ce5598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5199ce559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5199ce559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5199ce5598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5199ce5598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5199ce5598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5199ce5598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5b18b82ee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5b18b82e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5a929d27da_2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5a929d27da_2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a929d27da_2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a929d27da_2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5ae089bfd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5ae089bfd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7ce0341e70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7ce0341e7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7cf90f69f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7cf90f69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5a929d27da_2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5a929d27da_2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5199ce5598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5199ce5598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5199ce5598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5199ce5598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5199ce559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5199ce559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5ae089bfdd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5ae089bfdd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5199ce5598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5199ce5598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5199ce5598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5199ce5598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7ce0341e70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7ce0341e7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5a929d27da_2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5a929d27da_2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4f3057c62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4f3057c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222222"/>
        </a:solidFill>
        <a:effectLst/>
      </p:bgPr>
    </p:bg>
    <p:spTree>
      <p:nvGrpSpPr>
        <p:cNvPr id="1" name="Shape 9"/>
        <p:cNvGrpSpPr/>
        <p:nvPr/>
      </p:nvGrpSpPr>
      <p:grpSpPr>
        <a:xfrm>
          <a:off x="0" y="0"/>
          <a:ext cx="0" cy="0"/>
          <a:chOff x="0" y="0"/>
          <a:chExt cx="0" cy="0"/>
        </a:xfrm>
      </p:grpSpPr>
      <p:sp>
        <p:nvSpPr>
          <p:cNvPr id="10" name="Google Shape;10;p2"/>
          <p:cNvSpPr/>
          <p:nvPr/>
        </p:nvSpPr>
        <p:spPr>
          <a:xfrm>
            <a:off x="-11025" y="-11025"/>
            <a:ext cx="9144000" cy="5143500"/>
          </a:xfrm>
          <a:prstGeom prst="rect">
            <a:avLst/>
          </a:prstGeom>
          <a:solidFill>
            <a:srgbClr val="222222">
              <a:alpha val="6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086350" y="-38100"/>
            <a:ext cx="4114800" cy="5219700"/>
          </a:xfrm>
          <a:custGeom>
            <a:avLst/>
            <a:gdLst/>
            <a:ahLst/>
            <a:cxnLst/>
            <a:rect l="l" t="t" r="r" b="b"/>
            <a:pathLst>
              <a:path w="164592" h="208788" extrusionOk="0">
                <a:moveTo>
                  <a:pt x="0" y="1524"/>
                </a:moveTo>
                <a:lnTo>
                  <a:pt x="107442" y="208788"/>
                </a:lnTo>
                <a:lnTo>
                  <a:pt x="164592" y="208788"/>
                </a:lnTo>
                <a:lnTo>
                  <a:pt x="164592" y="0"/>
                </a:lnTo>
                <a:close/>
              </a:path>
            </a:pathLst>
          </a:custGeom>
          <a:solidFill>
            <a:srgbClr val="FF8700">
              <a:alpha val="85380"/>
            </a:srgbClr>
          </a:solidFill>
          <a:ln>
            <a:noFill/>
          </a:ln>
        </p:spPr>
      </p:sp>
      <p:sp>
        <p:nvSpPr>
          <p:cNvPr id="12" name="Google Shape;12;p2"/>
          <p:cNvSpPr/>
          <p:nvPr/>
        </p:nvSpPr>
        <p:spPr>
          <a:xfrm flipH="1">
            <a:off x="-418950" y="4394400"/>
            <a:ext cx="8172300" cy="749100"/>
          </a:xfrm>
          <a:prstGeom prst="parallelogram">
            <a:avLst>
              <a:gd name="adj" fmla="val 51542"/>
            </a:avLst>
          </a:prstGeom>
          <a:solidFill>
            <a:srgbClr val="FFFFFF">
              <a:alpha val="17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13" name="Google Shape;13;p2"/>
          <p:cNvSpPr/>
          <p:nvPr/>
        </p:nvSpPr>
        <p:spPr>
          <a:xfrm flipH="1">
            <a:off x="1028475" y="4166400"/>
            <a:ext cx="8369700" cy="228000"/>
          </a:xfrm>
          <a:prstGeom prst="parallelogram">
            <a:avLst>
              <a:gd name="adj" fmla="val 5154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1028475" y="0"/>
            <a:ext cx="5238600" cy="40200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FF8700"/>
        </a:solidFill>
        <a:effectLst/>
      </p:bgPr>
    </p:bg>
    <p:spTree>
      <p:nvGrpSpPr>
        <p:cNvPr id="1" name="Shape 15"/>
        <p:cNvGrpSpPr/>
        <p:nvPr/>
      </p:nvGrpSpPr>
      <p:grpSpPr>
        <a:xfrm>
          <a:off x="0" y="0"/>
          <a:ext cx="0" cy="0"/>
          <a:chOff x="0" y="0"/>
          <a:chExt cx="0" cy="0"/>
        </a:xfrm>
      </p:grpSpPr>
      <p:sp>
        <p:nvSpPr>
          <p:cNvPr id="16" name="Google Shape;16;p3"/>
          <p:cNvSpPr/>
          <p:nvPr/>
        </p:nvSpPr>
        <p:spPr>
          <a:xfrm>
            <a:off x="5086350" y="-38100"/>
            <a:ext cx="4114800" cy="5219700"/>
          </a:xfrm>
          <a:custGeom>
            <a:avLst/>
            <a:gdLst/>
            <a:ahLst/>
            <a:cxnLst/>
            <a:rect l="l" t="t" r="r" b="b"/>
            <a:pathLst>
              <a:path w="164592" h="208788" extrusionOk="0">
                <a:moveTo>
                  <a:pt x="0" y="1524"/>
                </a:moveTo>
                <a:lnTo>
                  <a:pt x="107442" y="208788"/>
                </a:lnTo>
                <a:lnTo>
                  <a:pt x="164592" y="208788"/>
                </a:lnTo>
                <a:lnTo>
                  <a:pt x="164592" y="0"/>
                </a:lnTo>
                <a:close/>
              </a:path>
            </a:pathLst>
          </a:custGeom>
          <a:solidFill>
            <a:srgbClr val="FFFFFF">
              <a:alpha val="17690"/>
            </a:srgbClr>
          </a:solidFill>
          <a:ln>
            <a:noFill/>
          </a:ln>
        </p:spPr>
      </p:sp>
      <p:sp>
        <p:nvSpPr>
          <p:cNvPr id="17" name="Google Shape;17;p3"/>
          <p:cNvSpPr/>
          <p:nvPr/>
        </p:nvSpPr>
        <p:spPr>
          <a:xfrm flipH="1">
            <a:off x="-418950" y="4394400"/>
            <a:ext cx="8172300" cy="749100"/>
          </a:xfrm>
          <a:prstGeom prst="parallelogram">
            <a:avLst>
              <a:gd name="adj" fmla="val 5154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18" name="Google Shape;18;p3"/>
          <p:cNvSpPr/>
          <p:nvPr/>
        </p:nvSpPr>
        <p:spPr>
          <a:xfrm flipH="1">
            <a:off x="1028475" y="4166400"/>
            <a:ext cx="8369700" cy="2280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txBox="1">
            <a:spLocks noGrp="1"/>
          </p:cNvSpPr>
          <p:nvPr>
            <p:ph type="ctrTitle"/>
          </p:nvPr>
        </p:nvSpPr>
        <p:spPr>
          <a:xfrm>
            <a:off x="1028475" y="2345350"/>
            <a:ext cx="52200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0" name="Google Shape;20;p3"/>
          <p:cNvSpPr txBox="1">
            <a:spLocks noGrp="1"/>
          </p:cNvSpPr>
          <p:nvPr>
            <p:ph type="subTitle" idx="1"/>
          </p:nvPr>
        </p:nvSpPr>
        <p:spPr>
          <a:xfrm>
            <a:off x="1028475" y="3449650"/>
            <a:ext cx="5220000" cy="5700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222222"/>
              </a:buClr>
              <a:buSzPts val="2400"/>
              <a:buNone/>
              <a:defRPr sz="2400"/>
            </a:lvl1pPr>
            <a:lvl2pPr lvl="1" rtl="0">
              <a:spcBef>
                <a:spcPts val="0"/>
              </a:spcBef>
              <a:spcAft>
                <a:spcPts val="0"/>
              </a:spcAft>
              <a:buClr>
                <a:srgbClr val="222222"/>
              </a:buClr>
              <a:buSzPts val="2400"/>
              <a:buNone/>
              <a:defRPr/>
            </a:lvl2pPr>
            <a:lvl3pPr lvl="2" rtl="0">
              <a:spcBef>
                <a:spcPts val="0"/>
              </a:spcBef>
              <a:spcAft>
                <a:spcPts val="0"/>
              </a:spcAft>
              <a:buClr>
                <a:srgbClr val="222222"/>
              </a:buClr>
              <a:buSzPts val="2400"/>
              <a:buNone/>
              <a:defRPr/>
            </a:lvl3pPr>
            <a:lvl4pPr lvl="3" rtl="0">
              <a:spcBef>
                <a:spcPts val="0"/>
              </a:spcBef>
              <a:spcAft>
                <a:spcPts val="0"/>
              </a:spcAft>
              <a:buClr>
                <a:srgbClr val="222222"/>
              </a:buClr>
              <a:buSzPts val="2400"/>
              <a:buNone/>
              <a:defRPr sz="2400"/>
            </a:lvl4pPr>
            <a:lvl5pPr lvl="4" rtl="0">
              <a:spcBef>
                <a:spcPts val="0"/>
              </a:spcBef>
              <a:spcAft>
                <a:spcPts val="0"/>
              </a:spcAft>
              <a:buClr>
                <a:srgbClr val="222222"/>
              </a:buClr>
              <a:buSzPts val="2400"/>
              <a:buNone/>
              <a:defRPr sz="2400"/>
            </a:lvl5pPr>
            <a:lvl6pPr lvl="5" rtl="0">
              <a:spcBef>
                <a:spcPts val="0"/>
              </a:spcBef>
              <a:spcAft>
                <a:spcPts val="0"/>
              </a:spcAft>
              <a:buClr>
                <a:srgbClr val="222222"/>
              </a:buClr>
              <a:buSzPts val="2400"/>
              <a:buNone/>
              <a:defRPr sz="2400"/>
            </a:lvl6pPr>
            <a:lvl7pPr lvl="6" rtl="0">
              <a:spcBef>
                <a:spcPts val="0"/>
              </a:spcBef>
              <a:spcAft>
                <a:spcPts val="0"/>
              </a:spcAft>
              <a:buClr>
                <a:srgbClr val="222222"/>
              </a:buClr>
              <a:buSzPts val="2400"/>
              <a:buNone/>
              <a:defRPr sz="2400"/>
            </a:lvl7pPr>
            <a:lvl8pPr lvl="7" rtl="0">
              <a:spcBef>
                <a:spcPts val="0"/>
              </a:spcBef>
              <a:spcAft>
                <a:spcPts val="0"/>
              </a:spcAft>
              <a:buClr>
                <a:srgbClr val="222222"/>
              </a:buClr>
              <a:buSzPts val="2400"/>
              <a:buNone/>
              <a:defRPr sz="2400"/>
            </a:lvl8pPr>
            <a:lvl9pPr lvl="8" rtl="0">
              <a:spcBef>
                <a:spcPts val="0"/>
              </a:spcBef>
              <a:spcAft>
                <a:spcPts val="0"/>
              </a:spcAft>
              <a:buClr>
                <a:srgbClr val="222222"/>
              </a:buClr>
              <a:buSzPts val="2400"/>
              <a:buNone/>
              <a:defRPr sz="24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1"/>
        <p:cNvGrpSpPr/>
        <p:nvPr/>
      </p:nvGrpSpPr>
      <p:grpSpPr>
        <a:xfrm>
          <a:off x="0" y="0"/>
          <a:ext cx="0" cy="0"/>
          <a:chOff x="0" y="0"/>
          <a:chExt cx="0" cy="0"/>
        </a:xfrm>
      </p:grpSpPr>
      <p:sp>
        <p:nvSpPr>
          <p:cNvPr id="22" name="Google Shape;22;p4"/>
          <p:cNvSpPr/>
          <p:nvPr/>
        </p:nvSpPr>
        <p:spPr>
          <a:xfrm>
            <a:off x="-44050" y="-38100"/>
            <a:ext cx="4139800" cy="5192625"/>
          </a:xfrm>
          <a:custGeom>
            <a:avLst/>
            <a:gdLst/>
            <a:ahLst/>
            <a:cxnLst/>
            <a:rect l="l" t="t" r="r" b="b"/>
            <a:pathLst>
              <a:path w="165592" h="207705" extrusionOk="0">
                <a:moveTo>
                  <a:pt x="165592" y="207264"/>
                </a:moveTo>
                <a:lnTo>
                  <a:pt x="58150" y="0"/>
                </a:lnTo>
                <a:lnTo>
                  <a:pt x="0" y="643"/>
                </a:lnTo>
                <a:lnTo>
                  <a:pt x="881" y="207705"/>
                </a:lnTo>
                <a:close/>
              </a:path>
            </a:pathLst>
          </a:custGeom>
          <a:solidFill>
            <a:srgbClr val="F3F3F3"/>
          </a:solidFill>
          <a:ln>
            <a:noFill/>
          </a:ln>
        </p:spPr>
      </p:sp>
      <p:sp>
        <p:nvSpPr>
          <p:cNvPr id="23" name="Google Shape;23;p4"/>
          <p:cNvSpPr/>
          <p:nvPr/>
        </p:nvSpPr>
        <p:spPr>
          <a:xfrm flipH="1">
            <a:off x="-647600" y="-14750"/>
            <a:ext cx="24819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p:cNvSpPr txBox="1">
            <a:spLocks noGrp="1"/>
          </p:cNvSpPr>
          <p:nvPr>
            <p:ph type="body" idx="1"/>
          </p:nvPr>
        </p:nvSpPr>
        <p:spPr>
          <a:xfrm>
            <a:off x="990375" y="1021950"/>
            <a:ext cx="7343100" cy="3372600"/>
          </a:xfrm>
          <a:prstGeom prst="rect">
            <a:avLst/>
          </a:prstGeom>
        </p:spPr>
        <p:txBody>
          <a:bodyPr spcFirstLastPara="1" wrap="square" lIns="91425" tIns="91425" rIns="91425" bIns="91425" anchor="ctr" anchorCtr="0">
            <a:noAutofit/>
          </a:bodyPr>
          <a:lstStyle>
            <a:lvl1pPr marL="457200" lvl="0" indent="-457200" rtl="0">
              <a:spcBef>
                <a:spcPts val="600"/>
              </a:spcBef>
              <a:spcAft>
                <a:spcPts val="0"/>
              </a:spcAft>
              <a:buSzPts val="3600"/>
              <a:buChar char="▸"/>
              <a:defRPr sz="3600" i="1"/>
            </a:lvl1pPr>
            <a:lvl2pPr marL="914400" lvl="1" indent="-457200" rtl="0">
              <a:spcBef>
                <a:spcPts val="0"/>
              </a:spcBef>
              <a:spcAft>
                <a:spcPts val="0"/>
              </a:spcAft>
              <a:buSzPts val="3600"/>
              <a:buChar char="▹"/>
              <a:defRPr sz="3600" i="1"/>
            </a:lvl2pPr>
            <a:lvl3pPr marL="1371600" lvl="2" indent="-457200" rtl="0">
              <a:spcBef>
                <a:spcPts val="0"/>
              </a:spcBef>
              <a:spcAft>
                <a:spcPts val="0"/>
              </a:spcAft>
              <a:buSzPts val="3600"/>
              <a:buChar char="▹"/>
              <a:defRPr sz="3600" i="1"/>
            </a:lvl3pPr>
            <a:lvl4pPr marL="1828800" lvl="3" indent="-457200" rtl="0">
              <a:spcBef>
                <a:spcPts val="0"/>
              </a:spcBef>
              <a:spcAft>
                <a:spcPts val="0"/>
              </a:spcAft>
              <a:buSzPts val="3600"/>
              <a:buChar char="▹"/>
              <a:defRPr sz="3600" i="1"/>
            </a:lvl4pPr>
            <a:lvl5pPr marL="2286000" lvl="4" indent="-457200" rtl="0">
              <a:spcBef>
                <a:spcPts val="0"/>
              </a:spcBef>
              <a:spcAft>
                <a:spcPts val="0"/>
              </a:spcAft>
              <a:buSzPts val="3600"/>
              <a:buChar char="▹"/>
              <a:defRPr sz="3600" i="1"/>
            </a:lvl5pPr>
            <a:lvl6pPr marL="2743200" lvl="5" indent="-457200" rtl="0">
              <a:spcBef>
                <a:spcPts val="0"/>
              </a:spcBef>
              <a:spcAft>
                <a:spcPts val="0"/>
              </a:spcAft>
              <a:buSzPts val="3600"/>
              <a:buChar char="▹"/>
              <a:defRPr sz="3600" i="1"/>
            </a:lvl6pPr>
            <a:lvl7pPr marL="3200400" lvl="6" indent="-457200" rtl="0">
              <a:spcBef>
                <a:spcPts val="0"/>
              </a:spcBef>
              <a:spcAft>
                <a:spcPts val="0"/>
              </a:spcAft>
              <a:buSzPts val="3600"/>
              <a:buChar char="▹"/>
              <a:defRPr sz="3600" i="1"/>
            </a:lvl7pPr>
            <a:lvl8pPr marL="3657600" lvl="7" indent="-457200" rtl="0">
              <a:spcBef>
                <a:spcPts val="0"/>
              </a:spcBef>
              <a:spcAft>
                <a:spcPts val="0"/>
              </a:spcAft>
              <a:buSzPts val="3600"/>
              <a:buChar char="▹"/>
              <a:defRPr sz="3600" i="1"/>
            </a:lvl8pPr>
            <a:lvl9pPr marL="4114800" lvl="8" indent="-457200">
              <a:spcBef>
                <a:spcPts val="0"/>
              </a:spcBef>
              <a:spcAft>
                <a:spcPts val="0"/>
              </a:spcAft>
              <a:buSzPts val="3600"/>
              <a:buChar char="▹"/>
              <a:defRPr sz="3600" i="1"/>
            </a:lvl9pPr>
          </a:lstStyle>
          <a:p>
            <a:endParaRPr/>
          </a:p>
        </p:txBody>
      </p:sp>
      <p:sp>
        <p:nvSpPr>
          <p:cNvPr id="25" name="Google Shape;25;p4"/>
          <p:cNvSpPr txBox="1"/>
          <p:nvPr/>
        </p:nvSpPr>
        <p:spPr>
          <a:xfrm>
            <a:off x="-121150" y="-271850"/>
            <a:ext cx="19557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0">
                <a:solidFill>
                  <a:srgbClr val="FFFFFF"/>
                </a:solidFill>
                <a:latin typeface="Dosis"/>
                <a:ea typeface="Dosis"/>
                <a:cs typeface="Dosis"/>
                <a:sym typeface="Dosis"/>
              </a:rPr>
              <a:t>“</a:t>
            </a:r>
            <a:endParaRPr sz="15000">
              <a:solidFill>
                <a:srgbClr val="FFFFFF"/>
              </a:solidFill>
              <a:latin typeface="Dosis"/>
              <a:ea typeface="Dosis"/>
              <a:cs typeface="Dosis"/>
              <a:sym typeface="Dosis"/>
            </a:endParaRPr>
          </a:p>
        </p:txBody>
      </p:sp>
      <p:sp>
        <p:nvSpPr>
          <p:cNvPr id="26" name="Google Shape;26;p4"/>
          <p:cNvSpPr/>
          <p:nvPr/>
        </p:nvSpPr>
        <p:spPr>
          <a:xfrm flipH="1">
            <a:off x="1440947" y="-14750"/>
            <a:ext cx="7458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flipH="1">
            <a:off x="6957299" y="4394650"/>
            <a:ext cx="26439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txBox="1"/>
          <p:nvPr/>
        </p:nvSpPr>
        <p:spPr>
          <a:xfrm>
            <a:off x="6957475" y="4137550"/>
            <a:ext cx="21864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0">
                <a:solidFill>
                  <a:srgbClr val="FFFFFF"/>
                </a:solidFill>
                <a:latin typeface="Dosis"/>
                <a:ea typeface="Dosis"/>
                <a:cs typeface="Dosis"/>
                <a:sym typeface="Dosis"/>
              </a:rPr>
              <a:t>”</a:t>
            </a:r>
            <a:endParaRPr sz="15000">
              <a:solidFill>
                <a:srgbClr val="FFFFFF"/>
              </a:solidFill>
              <a:latin typeface="Dosis"/>
              <a:ea typeface="Dosis"/>
              <a:cs typeface="Dosis"/>
              <a:sym typeface="Dosis"/>
            </a:endParaRPr>
          </a:p>
        </p:txBody>
      </p:sp>
      <p:sp>
        <p:nvSpPr>
          <p:cNvPr id="29" name="Google Shape;29;p4"/>
          <p:cNvSpPr/>
          <p:nvPr/>
        </p:nvSpPr>
        <p:spPr>
          <a:xfrm flipH="1">
            <a:off x="6626547" y="4394650"/>
            <a:ext cx="7458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0"/>
        <p:cNvGrpSpPr/>
        <p:nvPr/>
      </p:nvGrpSpPr>
      <p:grpSpPr>
        <a:xfrm>
          <a:off x="0" y="0"/>
          <a:ext cx="0" cy="0"/>
          <a:chOff x="0" y="0"/>
          <a:chExt cx="0" cy="0"/>
        </a:xfrm>
      </p:grpSpPr>
      <p:sp>
        <p:nvSpPr>
          <p:cNvPr id="31" name="Google Shape;31;p5"/>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3F3F3"/>
          </a:solidFill>
          <a:ln>
            <a:noFill/>
          </a:ln>
        </p:spPr>
      </p:sp>
      <p:sp>
        <p:nvSpPr>
          <p:cNvPr id="32" name="Google Shape;32;p5"/>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5"/>
          <p:cNvSpPr/>
          <p:nvPr/>
        </p:nvSpPr>
        <p:spPr>
          <a:xfrm flipH="1">
            <a:off x="472134" y="-9525"/>
            <a:ext cx="518400" cy="749100"/>
          </a:xfrm>
          <a:prstGeom prst="parallelogram">
            <a:avLst>
              <a:gd name="adj" fmla="val 75009"/>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5"/>
          <p:cNvSpPr/>
          <p:nvPr/>
        </p:nvSpPr>
        <p:spPr>
          <a:xfrm flipH="1">
            <a:off x="742953" y="272850"/>
            <a:ext cx="75057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flipH="1">
            <a:off x="7861618" y="272850"/>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txBox="1">
            <a:spLocks noGrp="1"/>
          </p:cNvSpPr>
          <p:nvPr>
            <p:ph type="title"/>
          </p:nvPr>
        </p:nvSpPr>
        <p:spPr>
          <a:xfrm>
            <a:off x="1104900" y="276075"/>
            <a:ext cx="6724500" cy="7491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38" name="Google Shape;38;p5"/>
          <p:cNvSpPr txBox="1">
            <a:spLocks noGrp="1"/>
          </p:cNvSpPr>
          <p:nvPr>
            <p:ph type="body" idx="1"/>
          </p:nvPr>
        </p:nvSpPr>
        <p:spPr>
          <a:xfrm>
            <a:off x="1104900" y="1277625"/>
            <a:ext cx="7581900" cy="3648300"/>
          </a:xfrm>
          <a:prstGeom prst="rect">
            <a:avLst/>
          </a:prstGeom>
        </p:spPr>
        <p:txBody>
          <a:bodyPr spcFirstLastPara="1" wrap="square" lIns="91425" tIns="91425" rIns="91425" bIns="91425" anchor="t" anchorCtr="0">
            <a:noAutofit/>
          </a:bodyPr>
          <a:lstStyle>
            <a:lvl1pPr marL="457200" lvl="0" indent="-419100">
              <a:spcBef>
                <a:spcPts val="600"/>
              </a:spcBef>
              <a:spcAft>
                <a:spcPts val="0"/>
              </a:spcAft>
              <a:buSzPts val="30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39" name="Google Shape;39;p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0"/>
        <p:cNvGrpSpPr/>
        <p:nvPr/>
      </p:nvGrpSpPr>
      <p:grpSpPr>
        <a:xfrm>
          <a:off x="0" y="0"/>
          <a:ext cx="0" cy="0"/>
          <a:chOff x="0" y="0"/>
          <a:chExt cx="0" cy="0"/>
        </a:xfrm>
      </p:grpSpPr>
      <p:sp>
        <p:nvSpPr>
          <p:cNvPr id="41" name="Google Shape;41;p6"/>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3F3F3"/>
          </a:solidFill>
          <a:ln>
            <a:noFill/>
          </a:ln>
        </p:spPr>
      </p:sp>
      <p:sp>
        <p:nvSpPr>
          <p:cNvPr id="42" name="Google Shape;42;p6"/>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flipH="1">
            <a:off x="472134" y="-9525"/>
            <a:ext cx="518400" cy="749100"/>
          </a:xfrm>
          <a:prstGeom prst="parallelogram">
            <a:avLst>
              <a:gd name="adj" fmla="val 75009"/>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flipH="1">
            <a:off x="742953" y="272850"/>
            <a:ext cx="75057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6"/>
          <p:cNvSpPr/>
          <p:nvPr/>
        </p:nvSpPr>
        <p:spPr>
          <a:xfrm flipH="1">
            <a:off x="7861618" y="272850"/>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6"/>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txBox="1">
            <a:spLocks noGrp="1"/>
          </p:cNvSpPr>
          <p:nvPr>
            <p:ph type="title"/>
          </p:nvPr>
        </p:nvSpPr>
        <p:spPr>
          <a:xfrm>
            <a:off x="1101386" y="272850"/>
            <a:ext cx="7574400" cy="7491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b="0"/>
            </a:lvl1pPr>
            <a:lvl2pPr lvl="1">
              <a:spcBef>
                <a:spcPts val="0"/>
              </a:spcBef>
              <a:spcAft>
                <a:spcPts val="0"/>
              </a:spcAft>
              <a:buSzPts val="2400"/>
              <a:buNone/>
              <a:defRPr sz="2400" b="0"/>
            </a:lvl2pPr>
            <a:lvl3pPr lvl="2">
              <a:spcBef>
                <a:spcPts val="0"/>
              </a:spcBef>
              <a:spcAft>
                <a:spcPts val="0"/>
              </a:spcAft>
              <a:buSzPts val="2400"/>
              <a:buNone/>
              <a:defRPr sz="2400" b="0"/>
            </a:lvl3pPr>
            <a:lvl4pPr lvl="3">
              <a:spcBef>
                <a:spcPts val="0"/>
              </a:spcBef>
              <a:spcAft>
                <a:spcPts val="0"/>
              </a:spcAft>
              <a:buSzPts val="2400"/>
              <a:buNone/>
              <a:defRPr sz="2400" b="0"/>
            </a:lvl4pPr>
            <a:lvl5pPr lvl="4">
              <a:spcBef>
                <a:spcPts val="0"/>
              </a:spcBef>
              <a:spcAft>
                <a:spcPts val="0"/>
              </a:spcAft>
              <a:buSzPts val="2400"/>
              <a:buNone/>
              <a:defRPr sz="2400" b="0"/>
            </a:lvl5pPr>
            <a:lvl6pPr lvl="5">
              <a:spcBef>
                <a:spcPts val="0"/>
              </a:spcBef>
              <a:spcAft>
                <a:spcPts val="0"/>
              </a:spcAft>
              <a:buSzPts val="2400"/>
              <a:buNone/>
              <a:defRPr sz="2400" b="0"/>
            </a:lvl6pPr>
            <a:lvl7pPr lvl="6">
              <a:spcBef>
                <a:spcPts val="0"/>
              </a:spcBef>
              <a:spcAft>
                <a:spcPts val="0"/>
              </a:spcAft>
              <a:buSzPts val="2400"/>
              <a:buNone/>
              <a:defRPr sz="2400" b="0"/>
            </a:lvl7pPr>
            <a:lvl8pPr lvl="7">
              <a:spcBef>
                <a:spcPts val="0"/>
              </a:spcBef>
              <a:spcAft>
                <a:spcPts val="0"/>
              </a:spcAft>
              <a:buSzPts val="2400"/>
              <a:buNone/>
              <a:defRPr sz="2400" b="0"/>
            </a:lvl8pPr>
            <a:lvl9pPr lvl="8">
              <a:spcBef>
                <a:spcPts val="0"/>
              </a:spcBef>
              <a:spcAft>
                <a:spcPts val="0"/>
              </a:spcAft>
              <a:buSzPts val="2400"/>
              <a:buNone/>
              <a:defRPr sz="2400" b="0"/>
            </a:lvl9pPr>
          </a:lstStyle>
          <a:p>
            <a:endParaRPr/>
          </a:p>
        </p:txBody>
      </p:sp>
      <p:sp>
        <p:nvSpPr>
          <p:cNvPr id="48" name="Google Shape;48;p6"/>
          <p:cNvSpPr txBox="1">
            <a:spLocks noGrp="1"/>
          </p:cNvSpPr>
          <p:nvPr>
            <p:ph type="body" idx="1"/>
          </p:nvPr>
        </p:nvSpPr>
        <p:spPr>
          <a:xfrm>
            <a:off x="1101375" y="1311550"/>
            <a:ext cx="3681900" cy="3537900"/>
          </a:xfrm>
          <a:prstGeom prst="rect">
            <a:avLst/>
          </a:prstGeom>
        </p:spPr>
        <p:txBody>
          <a:bodyPr spcFirstLastPara="1" wrap="square" lIns="91425" tIns="91425" rIns="91425" bIns="91425" anchor="t" anchorCtr="0">
            <a:noAutofit/>
          </a:bodyPr>
          <a:lstStyle>
            <a:lvl1pPr marL="457200" lvl="0" indent="-393700">
              <a:spcBef>
                <a:spcPts val="600"/>
              </a:spcBef>
              <a:spcAft>
                <a:spcPts val="0"/>
              </a:spcAft>
              <a:buSzPts val="2600"/>
              <a:buChar char="▸"/>
              <a:defRPr sz="2600"/>
            </a:lvl1pPr>
            <a:lvl2pPr marL="914400" lvl="1" indent="-393700">
              <a:spcBef>
                <a:spcPts val="0"/>
              </a:spcBef>
              <a:spcAft>
                <a:spcPts val="0"/>
              </a:spcAft>
              <a:buSzPts val="2600"/>
              <a:buChar char="▹"/>
              <a:defRPr sz="2600"/>
            </a:lvl2pPr>
            <a:lvl3pPr marL="1371600" lvl="2" indent="-393700">
              <a:spcBef>
                <a:spcPts val="0"/>
              </a:spcBef>
              <a:spcAft>
                <a:spcPts val="0"/>
              </a:spcAft>
              <a:buSzPts val="2600"/>
              <a:buChar char="▹"/>
              <a:defRPr sz="2600"/>
            </a:lvl3pPr>
            <a:lvl4pPr marL="1828800" lvl="3" indent="-393700">
              <a:spcBef>
                <a:spcPts val="0"/>
              </a:spcBef>
              <a:spcAft>
                <a:spcPts val="0"/>
              </a:spcAft>
              <a:buSzPts val="2600"/>
              <a:buChar char="▹"/>
              <a:defRPr sz="2600"/>
            </a:lvl4pPr>
            <a:lvl5pPr marL="2286000" lvl="4" indent="-393700">
              <a:spcBef>
                <a:spcPts val="0"/>
              </a:spcBef>
              <a:spcAft>
                <a:spcPts val="0"/>
              </a:spcAft>
              <a:buSzPts val="2600"/>
              <a:buChar char="▹"/>
              <a:defRPr sz="2600"/>
            </a:lvl5pPr>
            <a:lvl6pPr marL="2743200" lvl="5" indent="-393700">
              <a:spcBef>
                <a:spcPts val="0"/>
              </a:spcBef>
              <a:spcAft>
                <a:spcPts val="0"/>
              </a:spcAft>
              <a:buSzPts val="2600"/>
              <a:buChar char="▹"/>
              <a:defRPr sz="2600"/>
            </a:lvl6pPr>
            <a:lvl7pPr marL="3200400" lvl="6" indent="-393700">
              <a:spcBef>
                <a:spcPts val="0"/>
              </a:spcBef>
              <a:spcAft>
                <a:spcPts val="0"/>
              </a:spcAft>
              <a:buSzPts val="2600"/>
              <a:buChar char="▹"/>
              <a:defRPr sz="2600"/>
            </a:lvl7pPr>
            <a:lvl8pPr marL="3657600" lvl="7" indent="-393700">
              <a:spcBef>
                <a:spcPts val="0"/>
              </a:spcBef>
              <a:spcAft>
                <a:spcPts val="0"/>
              </a:spcAft>
              <a:buSzPts val="2600"/>
              <a:buChar char="▹"/>
              <a:defRPr sz="2600"/>
            </a:lvl8pPr>
            <a:lvl9pPr marL="4114800" lvl="8" indent="-393700">
              <a:spcBef>
                <a:spcPts val="0"/>
              </a:spcBef>
              <a:spcAft>
                <a:spcPts val="0"/>
              </a:spcAft>
              <a:buSzPts val="2600"/>
              <a:buChar char="▹"/>
              <a:defRPr sz="2600"/>
            </a:lvl9pPr>
          </a:lstStyle>
          <a:p>
            <a:endParaRPr/>
          </a:p>
        </p:txBody>
      </p:sp>
      <p:sp>
        <p:nvSpPr>
          <p:cNvPr id="49" name="Google Shape;49;p6"/>
          <p:cNvSpPr txBox="1">
            <a:spLocks noGrp="1"/>
          </p:cNvSpPr>
          <p:nvPr>
            <p:ph type="body" idx="2"/>
          </p:nvPr>
        </p:nvSpPr>
        <p:spPr>
          <a:xfrm>
            <a:off x="5004949" y="1311550"/>
            <a:ext cx="3681900" cy="3537900"/>
          </a:xfrm>
          <a:prstGeom prst="rect">
            <a:avLst/>
          </a:prstGeom>
        </p:spPr>
        <p:txBody>
          <a:bodyPr spcFirstLastPara="1" wrap="square" lIns="91425" tIns="91425" rIns="91425" bIns="91425" anchor="t" anchorCtr="0">
            <a:noAutofit/>
          </a:bodyPr>
          <a:lstStyle>
            <a:lvl1pPr marL="457200" lvl="0" indent="-393700">
              <a:spcBef>
                <a:spcPts val="600"/>
              </a:spcBef>
              <a:spcAft>
                <a:spcPts val="0"/>
              </a:spcAft>
              <a:buSzPts val="2600"/>
              <a:buChar char="▸"/>
              <a:defRPr sz="2600"/>
            </a:lvl1pPr>
            <a:lvl2pPr marL="914400" lvl="1" indent="-393700">
              <a:spcBef>
                <a:spcPts val="0"/>
              </a:spcBef>
              <a:spcAft>
                <a:spcPts val="0"/>
              </a:spcAft>
              <a:buSzPts val="2600"/>
              <a:buChar char="▹"/>
              <a:defRPr sz="2600"/>
            </a:lvl2pPr>
            <a:lvl3pPr marL="1371600" lvl="2" indent="-393700">
              <a:spcBef>
                <a:spcPts val="0"/>
              </a:spcBef>
              <a:spcAft>
                <a:spcPts val="0"/>
              </a:spcAft>
              <a:buSzPts val="2600"/>
              <a:buChar char="▹"/>
              <a:defRPr sz="2600"/>
            </a:lvl3pPr>
            <a:lvl4pPr marL="1828800" lvl="3" indent="-393700">
              <a:spcBef>
                <a:spcPts val="0"/>
              </a:spcBef>
              <a:spcAft>
                <a:spcPts val="0"/>
              </a:spcAft>
              <a:buSzPts val="2600"/>
              <a:buChar char="▹"/>
              <a:defRPr sz="2600"/>
            </a:lvl4pPr>
            <a:lvl5pPr marL="2286000" lvl="4" indent="-393700">
              <a:spcBef>
                <a:spcPts val="0"/>
              </a:spcBef>
              <a:spcAft>
                <a:spcPts val="0"/>
              </a:spcAft>
              <a:buSzPts val="2600"/>
              <a:buChar char="▹"/>
              <a:defRPr sz="2600"/>
            </a:lvl5pPr>
            <a:lvl6pPr marL="2743200" lvl="5" indent="-393700">
              <a:spcBef>
                <a:spcPts val="0"/>
              </a:spcBef>
              <a:spcAft>
                <a:spcPts val="0"/>
              </a:spcAft>
              <a:buSzPts val="2600"/>
              <a:buChar char="▹"/>
              <a:defRPr sz="2600"/>
            </a:lvl6pPr>
            <a:lvl7pPr marL="3200400" lvl="6" indent="-393700">
              <a:spcBef>
                <a:spcPts val="0"/>
              </a:spcBef>
              <a:spcAft>
                <a:spcPts val="0"/>
              </a:spcAft>
              <a:buSzPts val="2600"/>
              <a:buChar char="▹"/>
              <a:defRPr sz="2600"/>
            </a:lvl7pPr>
            <a:lvl8pPr marL="3657600" lvl="7" indent="-393700">
              <a:spcBef>
                <a:spcPts val="0"/>
              </a:spcBef>
              <a:spcAft>
                <a:spcPts val="0"/>
              </a:spcAft>
              <a:buSzPts val="2600"/>
              <a:buChar char="▹"/>
              <a:defRPr sz="2600"/>
            </a:lvl8pPr>
            <a:lvl9pPr marL="4114800" lvl="8" indent="-393700">
              <a:spcBef>
                <a:spcPts val="0"/>
              </a:spcBef>
              <a:spcAft>
                <a:spcPts val="0"/>
              </a:spcAft>
              <a:buSzPts val="2600"/>
              <a:buChar char="▹"/>
              <a:defRPr sz="2600"/>
            </a:lvl9pPr>
          </a:lstStyle>
          <a:p>
            <a:endParaRPr/>
          </a:p>
        </p:txBody>
      </p:sp>
      <p:sp>
        <p:nvSpPr>
          <p:cNvPr id="50" name="Google Shape;50;p6"/>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51"/>
        <p:cNvGrpSpPr/>
        <p:nvPr/>
      </p:nvGrpSpPr>
      <p:grpSpPr>
        <a:xfrm>
          <a:off x="0" y="0"/>
          <a:ext cx="0" cy="0"/>
          <a:chOff x="0" y="0"/>
          <a:chExt cx="0" cy="0"/>
        </a:xfrm>
      </p:grpSpPr>
      <p:sp>
        <p:nvSpPr>
          <p:cNvPr id="52" name="Google Shape;52;p7"/>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3F3F3"/>
          </a:solidFill>
          <a:ln>
            <a:noFill/>
          </a:ln>
        </p:spPr>
      </p:sp>
      <p:sp>
        <p:nvSpPr>
          <p:cNvPr id="53" name="Google Shape;53;p7"/>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7"/>
          <p:cNvSpPr/>
          <p:nvPr/>
        </p:nvSpPr>
        <p:spPr>
          <a:xfrm flipH="1">
            <a:off x="472134" y="-9525"/>
            <a:ext cx="518400" cy="749100"/>
          </a:xfrm>
          <a:prstGeom prst="parallelogram">
            <a:avLst>
              <a:gd name="adj" fmla="val 75009"/>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p:nvPr/>
        </p:nvSpPr>
        <p:spPr>
          <a:xfrm flipH="1">
            <a:off x="742953" y="272850"/>
            <a:ext cx="75057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7"/>
          <p:cNvSpPr/>
          <p:nvPr/>
        </p:nvSpPr>
        <p:spPr>
          <a:xfrm flipH="1">
            <a:off x="7861618" y="272850"/>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7"/>
          <p:cNvSpPr txBox="1">
            <a:spLocks noGrp="1"/>
          </p:cNvSpPr>
          <p:nvPr>
            <p:ph type="title"/>
          </p:nvPr>
        </p:nvSpPr>
        <p:spPr>
          <a:xfrm>
            <a:off x="1104900" y="276075"/>
            <a:ext cx="6724500" cy="7491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59" name="Google Shape;59;p7"/>
          <p:cNvSpPr txBox="1">
            <a:spLocks noGrp="1"/>
          </p:cNvSpPr>
          <p:nvPr>
            <p:ph type="body" idx="1"/>
          </p:nvPr>
        </p:nvSpPr>
        <p:spPr>
          <a:xfrm>
            <a:off x="1104900" y="1224350"/>
            <a:ext cx="2423100" cy="35490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0" name="Google Shape;60;p7"/>
          <p:cNvSpPr txBox="1">
            <a:spLocks noGrp="1"/>
          </p:cNvSpPr>
          <p:nvPr>
            <p:ph type="body" idx="2"/>
          </p:nvPr>
        </p:nvSpPr>
        <p:spPr>
          <a:xfrm>
            <a:off x="3652189" y="1224350"/>
            <a:ext cx="2423100" cy="35490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1" name="Google Shape;61;p7"/>
          <p:cNvSpPr txBox="1">
            <a:spLocks noGrp="1"/>
          </p:cNvSpPr>
          <p:nvPr>
            <p:ph type="body" idx="3"/>
          </p:nvPr>
        </p:nvSpPr>
        <p:spPr>
          <a:xfrm>
            <a:off x="6199478" y="1224350"/>
            <a:ext cx="2423100" cy="35490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2" name="Google Shape;62;p7"/>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8"/>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3F3F3"/>
          </a:solidFill>
          <a:ln>
            <a:noFill/>
          </a:ln>
        </p:spPr>
      </p:sp>
      <p:sp>
        <p:nvSpPr>
          <p:cNvPr id="65" name="Google Shape;65;p8"/>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8"/>
          <p:cNvSpPr/>
          <p:nvPr/>
        </p:nvSpPr>
        <p:spPr>
          <a:xfrm flipH="1">
            <a:off x="472134" y="-9525"/>
            <a:ext cx="518400" cy="749100"/>
          </a:xfrm>
          <a:prstGeom prst="parallelogram">
            <a:avLst>
              <a:gd name="adj" fmla="val 75009"/>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8"/>
          <p:cNvSpPr/>
          <p:nvPr/>
        </p:nvSpPr>
        <p:spPr>
          <a:xfrm flipH="1">
            <a:off x="742953" y="272850"/>
            <a:ext cx="75057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8"/>
          <p:cNvSpPr/>
          <p:nvPr/>
        </p:nvSpPr>
        <p:spPr>
          <a:xfrm flipH="1">
            <a:off x="7861618" y="272850"/>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8"/>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txBox="1">
            <a:spLocks noGrp="1"/>
          </p:cNvSpPr>
          <p:nvPr>
            <p:ph type="title"/>
          </p:nvPr>
        </p:nvSpPr>
        <p:spPr>
          <a:xfrm>
            <a:off x="1104900" y="276075"/>
            <a:ext cx="6724500" cy="7491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71" name="Google Shape;71;p8"/>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background">
  <p:cSld name="TITLE_ONLY_1">
    <p:spTree>
      <p:nvGrpSpPr>
        <p:cNvPr id="1" name="Shape 72"/>
        <p:cNvGrpSpPr/>
        <p:nvPr/>
      </p:nvGrpSpPr>
      <p:grpSpPr>
        <a:xfrm>
          <a:off x="0" y="0"/>
          <a:ext cx="0" cy="0"/>
          <a:chOff x="0" y="0"/>
          <a:chExt cx="0" cy="0"/>
        </a:xfrm>
      </p:grpSpPr>
      <p:sp>
        <p:nvSpPr>
          <p:cNvPr id="73" name="Google Shape;73;p9"/>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FFFFF">
              <a:alpha val="17690"/>
            </a:srgbClr>
          </a:solidFill>
          <a:ln>
            <a:noFill/>
          </a:ln>
        </p:spPr>
      </p:sp>
      <p:sp>
        <p:nvSpPr>
          <p:cNvPr id="74" name="Google Shape;74;p9"/>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9"/>
          <p:cNvSpPr/>
          <p:nvPr/>
        </p:nvSpPr>
        <p:spPr>
          <a:xfrm flipH="1">
            <a:off x="472134" y="-9525"/>
            <a:ext cx="518400" cy="749100"/>
          </a:xfrm>
          <a:prstGeom prst="parallelogram">
            <a:avLst>
              <a:gd name="adj" fmla="val 75009"/>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9"/>
          <p:cNvSpPr/>
          <p:nvPr/>
        </p:nvSpPr>
        <p:spPr>
          <a:xfrm flipH="1">
            <a:off x="742953" y="272850"/>
            <a:ext cx="7505700" cy="749100"/>
          </a:xfrm>
          <a:prstGeom prst="parallelogram">
            <a:avLst>
              <a:gd name="adj" fmla="val 51542"/>
            </a:avLst>
          </a:prstGeom>
          <a:solidFill>
            <a:srgbClr val="222222">
              <a:alpha val="6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9"/>
          <p:cNvSpPr/>
          <p:nvPr/>
        </p:nvSpPr>
        <p:spPr>
          <a:xfrm flipH="1">
            <a:off x="7861618" y="272850"/>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9"/>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9"/>
          <p:cNvSpPr txBox="1">
            <a:spLocks noGrp="1"/>
          </p:cNvSpPr>
          <p:nvPr>
            <p:ph type="title"/>
          </p:nvPr>
        </p:nvSpPr>
        <p:spPr>
          <a:xfrm>
            <a:off x="1104900" y="276075"/>
            <a:ext cx="6724500" cy="7491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80" name="Google Shape;80;p9"/>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1"/>
        <p:cNvGrpSpPr/>
        <p:nvPr/>
      </p:nvGrpSpPr>
      <p:grpSpPr>
        <a:xfrm>
          <a:off x="0" y="0"/>
          <a:ext cx="0" cy="0"/>
          <a:chOff x="0" y="0"/>
          <a:chExt cx="0" cy="0"/>
        </a:xfrm>
      </p:grpSpPr>
      <p:sp>
        <p:nvSpPr>
          <p:cNvPr id="82" name="Google Shape;82;p10"/>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3F3F3"/>
          </a:solidFill>
          <a:ln>
            <a:noFill/>
          </a:ln>
        </p:spPr>
      </p:sp>
      <p:sp>
        <p:nvSpPr>
          <p:cNvPr id="83" name="Google Shape;83;p10"/>
          <p:cNvSpPr/>
          <p:nvPr/>
        </p:nvSpPr>
        <p:spPr>
          <a:xfrm flipH="1">
            <a:off x="742953" y="4406300"/>
            <a:ext cx="75057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0"/>
          <p:cNvSpPr/>
          <p:nvPr/>
        </p:nvSpPr>
        <p:spPr>
          <a:xfrm flipH="1">
            <a:off x="7861618" y="4406300"/>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0"/>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0"/>
          <p:cNvSpPr/>
          <p:nvPr/>
        </p:nvSpPr>
        <p:spPr>
          <a:xfrm flipH="1">
            <a:off x="472134" y="-9525"/>
            <a:ext cx="518400" cy="749100"/>
          </a:xfrm>
          <a:prstGeom prst="parallelogram">
            <a:avLst>
              <a:gd name="adj" fmla="val 75009"/>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0"/>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88" name="Google Shape;88;p10"/>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9"/>
        <p:cNvGrpSpPr/>
        <p:nvPr/>
      </p:nvGrpSpPr>
      <p:grpSpPr>
        <a:xfrm>
          <a:off x="0" y="0"/>
          <a:ext cx="0" cy="0"/>
          <a:chOff x="0" y="0"/>
          <a:chExt cx="0" cy="0"/>
        </a:xfrm>
      </p:grpSpPr>
      <p:sp>
        <p:nvSpPr>
          <p:cNvPr id="90" name="Google Shape;90;p11"/>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3F3F3"/>
          </a:solidFill>
          <a:ln>
            <a:noFill/>
          </a:ln>
        </p:spPr>
      </p:sp>
      <p:sp>
        <p:nvSpPr>
          <p:cNvPr id="91" name="Google Shape;91;p11"/>
          <p:cNvSpPr/>
          <p:nvPr/>
        </p:nvSpPr>
        <p:spPr>
          <a:xfrm flipH="1">
            <a:off x="-903537" y="-17561"/>
            <a:ext cx="1759200" cy="749100"/>
          </a:xfrm>
          <a:prstGeom prst="parallelogram">
            <a:avLst>
              <a:gd name="adj" fmla="val 51542"/>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1"/>
          <p:cNvSpPr/>
          <p:nvPr/>
        </p:nvSpPr>
        <p:spPr>
          <a:xfrm flipH="1">
            <a:off x="472134" y="-9525"/>
            <a:ext cx="518400" cy="749100"/>
          </a:xfrm>
          <a:prstGeom prst="parallelogram">
            <a:avLst>
              <a:gd name="adj" fmla="val 75009"/>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1"/>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1"/>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inverted">
  <p:cSld name="BLANK_1">
    <p:bg>
      <p:bgPr>
        <a:solidFill>
          <a:srgbClr val="222222"/>
        </a:solidFill>
        <a:effectLst/>
      </p:bgPr>
    </p:bg>
    <p:spTree>
      <p:nvGrpSpPr>
        <p:cNvPr id="1" name="Shape 95"/>
        <p:cNvGrpSpPr/>
        <p:nvPr/>
      </p:nvGrpSpPr>
      <p:grpSpPr>
        <a:xfrm>
          <a:off x="0" y="0"/>
          <a:ext cx="0" cy="0"/>
          <a:chOff x="0" y="0"/>
          <a:chExt cx="0" cy="0"/>
        </a:xfrm>
      </p:grpSpPr>
      <p:sp>
        <p:nvSpPr>
          <p:cNvPr id="96" name="Google Shape;96;p12"/>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333333"/>
          </a:solidFill>
          <a:ln>
            <a:noFill/>
          </a:ln>
        </p:spPr>
      </p:sp>
      <p:sp>
        <p:nvSpPr>
          <p:cNvPr id="97" name="Google Shape;97;p12"/>
          <p:cNvSpPr/>
          <p:nvPr/>
        </p:nvSpPr>
        <p:spPr>
          <a:xfrm flipH="1">
            <a:off x="-903537" y="-17561"/>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2"/>
          <p:cNvSpPr/>
          <p:nvPr/>
        </p:nvSpPr>
        <p:spPr>
          <a:xfrm flipH="1">
            <a:off x="472134" y="-9525"/>
            <a:ext cx="518400" cy="749100"/>
          </a:xfrm>
          <a:prstGeom prst="parallelogram">
            <a:avLst>
              <a:gd name="adj" fmla="val 75009"/>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2"/>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2"/>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04900" y="276075"/>
            <a:ext cx="6724500" cy="7491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1pPr>
            <a:lvl2pPr lvl="1">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2pPr>
            <a:lvl3pPr lvl="2">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3pPr>
            <a:lvl4pPr lvl="3">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4pPr>
            <a:lvl5pPr lvl="4">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5pPr>
            <a:lvl6pPr lvl="5">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6pPr>
            <a:lvl7pPr lvl="6">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7pPr>
            <a:lvl8pPr lvl="7">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8pPr>
            <a:lvl9pPr lvl="8">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9pPr>
          </a:lstStyle>
          <a:p>
            <a:endParaRPr/>
          </a:p>
        </p:txBody>
      </p:sp>
      <p:sp>
        <p:nvSpPr>
          <p:cNvPr id="7" name="Google Shape;7;p1"/>
          <p:cNvSpPr txBox="1">
            <a:spLocks noGrp="1"/>
          </p:cNvSpPr>
          <p:nvPr>
            <p:ph type="body" idx="1"/>
          </p:nvPr>
        </p:nvSpPr>
        <p:spPr>
          <a:xfrm>
            <a:off x="1104900" y="1200150"/>
            <a:ext cx="7581900" cy="37257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rgbClr val="FF8700"/>
              </a:buClr>
              <a:buSzPts val="3000"/>
              <a:buFont typeface="Roboto"/>
              <a:buChar char="▸"/>
              <a:defRPr sz="3000">
                <a:solidFill>
                  <a:srgbClr val="222222"/>
                </a:solidFill>
                <a:latin typeface="Roboto"/>
                <a:ea typeface="Roboto"/>
                <a:cs typeface="Roboto"/>
                <a:sym typeface="Roboto"/>
              </a:defRPr>
            </a:lvl1pPr>
            <a:lvl2pPr marL="914400" lvl="1" indent="-381000">
              <a:spcBef>
                <a:spcPts val="0"/>
              </a:spcBef>
              <a:spcAft>
                <a:spcPts val="0"/>
              </a:spcAft>
              <a:buClr>
                <a:srgbClr val="FF8700"/>
              </a:buClr>
              <a:buSzPts val="2400"/>
              <a:buFont typeface="Roboto"/>
              <a:buChar char="▹"/>
              <a:defRPr sz="2400">
                <a:solidFill>
                  <a:srgbClr val="222222"/>
                </a:solidFill>
                <a:latin typeface="Roboto"/>
                <a:ea typeface="Roboto"/>
                <a:cs typeface="Roboto"/>
                <a:sym typeface="Roboto"/>
              </a:defRPr>
            </a:lvl2pPr>
            <a:lvl3pPr marL="1371600" lvl="2" indent="-381000">
              <a:spcBef>
                <a:spcPts val="0"/>
              </a:spcBef>
              <a:spcAft>
                <a:spcPts val="0"/>
              </a:spcAft>
              <a:buClr>
                <a:srgbClr val="FF8700"/>
              </a:buClr>
              <a:buSzPts val="2400"/>
              <a:buFont typeface="Roboto"/>
              <a:buChar char="▹"/>
              <a:defRPr sz="2400">
                <a:solidFill>
                  <a:srgbClr val="222222"/>
                </a:solidFill>
                <a:latin typeface="Roboto"/>
                <a:ea typeface="Roboto"/>
                <a:cs typeface="Roboto"/>
                <a:sym typeface="Roboto"/>
              </a:defRPr>
            </a:lvl3pPr>
            <a:lvl4pPr marL="1828800" lvl="3"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4pPr>
            <a:lvl5pPr marL="2286000" lvl="4"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5pPr>
            <a:lvl6pPr marL="2743200" lvl="5"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6pPr>
            <a:lvl7pPr marL="3200400" lvl="6"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7pPr>
            <a:lvl8pPr marL="3657600" lvl="7"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8pPr>
            <a:lvl9pPr marL="4114800" lvl="8"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0" y="0"/>
            <a:ext cx="594900" cy="731700"/>
          </a:xfrm>
          <a:prstGeom prst="rect">
            <a:avLst/>
          </a:prstGeom>
          <a:noFill/>
          <a:ln>
            <a:noFill/>
          </a:ln>
        </p:spPr>
        <p:txBody>
          <a:bodyPr spcFirstLastPara="1" wrap="square" lIns="91425" tIns="91425" rIns="91425" bIns="91425" anchor="ctr" anchorCtr="0">
            <a:noAutofit/>
          </a:bodyPr>
          <a:lstStyle>
            <a:lvl1pPr lvl="0" algn="ctr">
              <a:buNone/>
              <a:defRPr sz="1300" b="1">
                <a:solidFill>
                  <a:srgbClr val="FFFFFF"/>
                </a:solidFill>
                <a:latin typeface="Roboto"/>
                <a:ea typeface="Roboto"/>
                <a:cs typeface="Roboto"/>
                <a:sym typeface="Roboto"/>
              </a:defRPr>
            </a:lvl1pPr>
            <a:lvl2pPr lvl="1" algn="ctr">
              <a:buNone/>
              <a:defRPr sz="1300" b="1">
                <a:solidFill>
                  <a:srgbClr val="FFFFFF"/>
                </a:solidFill>
                <a:latin typeface="Roboto"/>
                <a:ea typeface="Roboto"/>
                <a:cs typeface="Roboto"/>
                <a:sym typeface="Roboto"/>
              </a:defRPr>
            </a:lvl2pPr>
            <a:lvl3pPr lvl="2" algn="ctr">
              <a:buNone/>
              <a:defRPr sz="1300" b="1">
                <a:solidFill>
                  <a:srgbClr val="FFFFFF"/>
                </a:solidFill>
                <a:latin typeface="Roboto"/>
                <a:ea typeface="Roboto"/>
                <a:cs typeface="Roboto"/>
                <a:sym typeface="Roboto"/>
              </a:defRPr>
            </a:lvl3pPr>
            <a:lvl4pPr lvl="3" algn="ctr">
              <a:buNone/>
              <a:defRPr sz="1300" b="1">
                <a:solidFill>
                  <a:srgbClr val="FFFFFF"/>
                </a:solidFill>
                <a:latin typeface="Roboto"/>
                <a:ea typeface="Roboto"/>
                <a:cs typeface="Roboto"/>
                <a:sym typeface="Roboto"/>
              </a:defRPr>
            </a:lvl4pPr>
            <a:lvl5pPr lvl="4" algn="ctr">
              <a:buNone/>
              <a:defRPr sz="1300" b="1">
                <a:solidFill>
                  <a:srgbClr val="FFFFFF"/>
                </a:solidFill>
                <a:latin typeface="Roboto"/>
                <a:ea typeface="Roboto"/>
                <a:cs typeface="Roboto"/>
                <a:sym typeface="Roboto"/>
              </a:defRPr>
            </a:lvl5pPr>
            <a:lvl6pPr lvl="5" algn="ctr">
              <a:buNone/>
              <a:defRPr sz="1300" b="1">
                <a:solidFill>
                  <a:srgbClr val="FFFFFF"/>
                </a:solidFill>
                <a:latin typeface="Roboto"/>
                <a:ea typeface="Roboto"/>
                <a:cs typeface="Roboto"/>
                <a:sym typeface="Roboto"/>
              </a:defRPr>
            </a:lvl6pPr>
            <a:lvl7pPr lvl="6" algn="ctr">
              <a:buNone/>
              <a:defRPr sz="1300" b="1">
                <a:solidFill>
                  <a:srgbClr val="FFFFFF"/>
                </a:solidFill>
                <a:latin typeface="Roboto"/>
                <a:ea typeface="Roboto"/>
                <a:cs typeface="Roboto"/>
                <a:sym typeface="Roboto"/>
              </a:defRPr>
            </a:lvl7pPr>
            <a:lvl8pPr lvl="7" algn="ctr">
              <a:buNone/>
              <a:defRPr sz="1300" b="1">
                <a:solidFill>
                  <a:srgbClr val="FFFFFF"/>
                </a:solidFill>
                <a:latin typeface="Roboto"/>
                <a:ea typeface="Roboto"/>
                <a:cs typeface="Roboto"/>
                <a:sym typeface="Roboto"/>
              </a:defRPr>
            </a:lvl8pPr>
            <a:lvl9pPr lvl="8" algn="ctr">
              <a:buNone/>
              <a:defRPr sz="1300" b="1">
                <a:solidFill>
                  <a:srgbClr val="FFFFFF"/>
                </a:solidFill>
                <a:latin typeface="Roboto"/>
                <a:ea typeface="Roboto"/>
                <a:cs typeface="Roboto"/>
                <a:sym typeface="Roboto"/>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ytcropper.com/cropped/hQ5cf14376c6a3a"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59d3UZTUFQ0"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56.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drive.google.com/file/d/1poug8Mzzc4AD9ebLhKNmxKKs6tiZIvHV/view" TargetMode="External"/><Relationship Id="rId2" Type="http://schemas.openxmlformats.org/officeDocument/2006/relationships/notesSlide" Target="../notesSlides/notesSlide33.xml"/><Relationship Id="rId1" Type="http://schemas.openxmlformats.org/officeDocument/2006/relationships/slideLayout" Target="../slideLayouts/slideLayout11.xml"/><Relationship Id="rId6" Type="http://schemas.openxmlformats.org/officeDocument/2006/relationships/image" Target="../media/image58.jpg"/><Relationship Id="rId5" Type="http://schemas.openxmlformats.org/officeDocument/2006/relationships/hyperlink" Target="http://drive.google.com/file/d/1EpKND0B80fCOIfdzoOFzqD-7OhfMNBsO/view" TargetMode="Externa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70.png"/><Relationship Id="rId4" Type="http://schemas.openxmlformats.org/officeDocument/2006/relationships/hyperlink" Target="mailto:jchapman@nu-district.or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mailto:jchapman@nu-district.org" TargetMode="External"/><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72.png"/><Relationship Id="rId4" Type="http://schemas.openxmlformats.org/officeDocument/2006/relationships/image" Target="../media/image7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a:t>
            </a:fld>
            <a:endParaRPr/>
          </a:p>
        </p:txBody>
      </p:sp>
      <p:sp>
        <p:nvSpPr>
          <p:cNvPr id="106" name="Google Shape;106;p13"/>
          <p:cNvSpPr txBox="1">
            <a:spLocks noGrp="1"/>
          </p:cNvSpPr>
          <p:nvPr>
            <p:ph type="subTitle" idx="4294967295"/>
          </p:nvPr>
        </p:nvSpPr>
        <p:spPr>
          <a:xfrm>
            <a:off x="-125" y="3140950"/>
            <a:ext cx="9144000" cy="113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i="1">
                <a:solidFill>
                  <a:srgbClr val="FF9900"/>
                </a:solidFill>
                <a:latin typeface="Dosis"/>
                <a:ea typeface="Dosis"/>
                <a:cs typeface="Dosis"/>
                <a:sym typeface="Dosis"/>
              </a:rPr>
              <a:t>Career Pathways: </a:t>
            </a:r>
            <a:endParaRPr b="1" i="1">
              <a:solidFill>
                <a:srgbClr val="FF9900"/>
              </a:solidFill>
              <a:latin typeface="Dosis"/>
              <a:ea typeface="Dosis"/>
              <a:cs typeface="Dosis"/>
              <a:sym typeface="Dosis"/>
            </a:endParaRPr>
          </a:p>
          <a:p>
            <a:pPr marL="0" lvl="0" indent="0" algn="ctr" rtl="0">
              <a:spcBef>
                <a:spcPts val="0"/>
              </a:spcBef>
              <a:spcAft>
                <a:spcPts val="0"/>
              </a:spcAft>
              <a:buClr>
                <a:schemeClr val="dk1"/>
              </a:buClr>
              <a:buSzPts val="1100"/>
              <a:buFont typeface="Arial"/>
              <a:buNone/>
            </a:pPr>
            <a:r>
              <a:rPr lang="en" b="1" i="1">
                <a:solidFill>
                  <a:srgbClr val="FF9900"/>
                </a:solidFill>
                <a:latin typeface="Dosis"/>
                <a:ea typeface="Dosis"/>
                <a:cs typeface="Dosis"/>
                <a:sym typeface="Dosis"/>
              </a:rPr>
              <a:t>They’re not just for career centers anymore!  </a:t>
            </a:r>
            <a:endParaRPr b="1" i="1">
              <a:solidFill>
                <a:srgbClr val="FF9900"/>
              </a:solidFill>
              <a:latin typeface="Dosis"/>
              <a:ea typeface="Dosis"/>
              <a:cs typeface="Dosis"/>
              <a:sym typeface="Dosis"/>
            </a:endParaRPr>
          </a:p>
        </p:txBody>
      </p:sp>
      <p:sp>
        <p:nvSpPr>
          <p:cNvPr id="107" name="Google Shape;107;p13"/>
          <p:cNvSpPr txBox="1"/>
          <p:nvPr/>
        </p:nvSpPr>
        <p:spPr>
          <a:xfrm>
            <a:off x="1380450" y="4351350"/>
            <a:ext cx="6383100" cy="455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Roboto"/>
                <a:ea typeface="Roboto"/>
                <a:cs typeface="Roboto"/>
                <a:sym typeface="Roboto"/>
              </a:rPr>
              <a:t>North Union High School </a:t>
            </a:r>
            <a:endParaRPr sz="1800">
              <a:solidFill>
                <a:srgbClr val="FFFFFF"/>
              </a:solidFill>
              <a:latin typeface="Roboto"/>
              <a:ea typeface="Roboto"/>
              <a:cs typeface="Roboto"/>
              <a:sym typeface="Roboto"/>
            </a:endParaRPr>
          </a:p>
        </p:txBody>
      </p:sp>
      <p:pic>
        <p:nvPicPr>
          <p:cNvPr id="108" name="Google Shape;108;p13"/>
          <p:cNvPicPr preferRelativeResize="0"/>
          <p:nvPr/>
        </p:nvPicPr>
        <p:blipFill>
          <a:blip r:embed="rId3">
            <a:alphaModFix/>
          </a:blip>
          <a:stretch>
            <a:fillRect/>
          </a:stretch>
        </p:blipFill>
        <p:spPr>
          <a:xfrm>
            <a:off x="2280175" y="357350"/>
            <a:ext cx="4583399" cy="253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4"/>
          <p:cNvSpPr txBox="1">
            <a:spLocks noGrp="1"/>
          </p:cNvSpPr>
          <p:nvPr>
            <p:ph type="ctrTitle" idx="4294967295"/>
          </p:nvPr>
        </p:nvSpPr>
        <p:spPr>
          <a:xfrm>
            <a:off x="1341800" y="0"/>
            <a:ext cx="71442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3000" b="1">
                <a:solidFill>
                  <a:srgbClr val="FF8700"/>
                </a:solidFill>
              </a:rPr>
              <a:t>Problem of Practice </a:t>
            </a:r>
            <a:endParaRPr sz="2000" b="1">
              <a:solidFill>
                <a:srgbClr val="737373"/>
              </a:solidFill>
              <a:latin typeface="Roboto"/>
              <a:ea typeface="Roboto"/>
              <a:cs typeface="Roboto"/>
              <a:sym typeface="Roboto"/>
            </a:endParaRPr>
          </a:p>
        </p:txBody>
      </p:sp>
      <p:sp>
        <p:nvSpPr>
          <p:cNvPr id="114" name="Google Shape;114;p14"/>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sp>
        <p:nvSpPr>
          <p:cNvPr id="115" name="Google Shape;115;p14"/>
          <p:cNvSpPr/>
          <p:nvPr/>
        </p:nvSpPr>
        <p:spPr>
          <a:xfrm>
            <a:off x="375025" y="902900"/>
            <a:ext cx="6563400" cy="1488900"/>
          </a:xfrm>
          <a:prstGeom prst="wedgeRoundRectCallout">
            <a:avLst>
              <a:gd name="adj1" fmla="val -20833"/>
              <a:gd name="adj2" fmla="val 62500"/>
              <a:gd name="adj3" fmla="val 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mbria"/>
                <a:ea typeface="Cambria"/>
                <a:cs typeface="Cambria"/>
                <a:sym typeface="Cambria"/>
              </a:rPr>
              <a:t>New principal asking with great anticipation,</a:t>
            </a:r>
            <a:r>
              <a:rPr lang="en" sz="2400" i="1">
                <a:latin typeface="Cambria"/>
                <a:ea typeface="Cambria"/>
                <a:cs typeface="Cambria"/>
                <a:sym typeface="Cambria"/>
              </a:rPr>
              <a:t> </a:t>
            </a:r>
            <a:r>
              <a:rPr lang="en" sz="2400" b="1" i="1">
                <a:latin typeface="Cambria"/>
                <a:ea typeface="Cambria"/>
                <a:cs typeface="Cambria"/>
                <a:sym typeface="Cambria"/>
              </a:rPr>
              <a:t>“What are you going to do when you graduate?”</a:t>
            </a:r>
            <a:endParaRPr sz="2400" b="1" i="1">
              <a:latin typeface="Cambria"/>
              <a:ea typeface="Cambria"/>
              <a:cs typeface="Cambria"/>
              <a:sym typeface="Cambria"/>
            </a:endParaRPr>
          </a:p>
        </p:txBody>
      </p:sp>
      <p:sp>
        <p:nvSpPr>
          <p:cNvPr id="116" name="Google Shape;116;p14"/>
          <p:cNvSpPr/>
          <p:nvPr/>
        </p:nvSpPr>
        <p:spPr>
          <a:xfrm>
            <a:off x="4442575" y="2683550"/>
            <a:ext cx="4527300" cy="1628400"/>
          </a:xfrm>
          <a:prstGeom prst="wedgeEllipseCallout">
            <a:avLst>
              <a:gd name="adj1" fmla="val -20833"/>
              <a:gd name="adj2" fmla="val 62500"/>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FFFF"/>
                </a:solidFill>
                <a:latin typeface="Architects Daughter"/>
                <a:ea typeface="Architects Daughter"/>
                <a:cs typeface="Architects Daughter"/>
                <a:sym typeface="Architects Daughter"/>
              </a:rPr>
              <a:t>Graduate responding with total lack of enthusiasm,</a:t>
            </a:r>
            <a:r>
              <a:rPr lang="en" sz="2400" b="1" i="1">
                <a:solidFill>
                  <a:srgbClr val="FFFFFF"/>
                </a:solidFill>
                <a:latin typeface="Architects Daughter"/>
                <a:ea typeface="Architects Daughter"/>
                <a:cs typeface="Architects Daughter"/>
                <a:sym typeface="Architects Daughter"/>
              </a:rPr>
              <a:t> “I dunno…”</a:t>
            </a:r>
            <a:r>
              <a:rPr lang="en" sz="2400" b="1">
                <a:solidFill>
                  <a:srgbClr val="FFFFFF"/>
                </a:solidFill>
              </a:rPr>
              <a:t> </a:t>
            </a:r>
            <a:endParaRPr sz="2400" b="1">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122" name="Google Shape;122;p15"/>
          <p:cNvSpPr txBox="1"/>
          <p:nvPr/>
        </p:nvSpPr>
        <p:spPr>
          <a:xfrm>
            <a:off x="1251800" y="189775"/>
            <a:ext cx="6966600" cy="11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a:solidFill>
                  <a:srgbClr val="FFFFFF"/>
                </a:solidFill>
                <a:latin typeface="Dosis"/>
                <a:ea typeface="Dosis"/>
                <a:cs typeface="Dosis"/>
                <a:sym typeface="Dosis"/>
              </a:rPr>
              <a:t>Is this the high school experience for students … </a:t>
            </a:r>
            <a:r>
              <a:rPr lang="en" sz="3000" b="1" u="sng">
                <a:solidFill>
                  <a:srgbClr val="FFFFFF"/>
                </a:solidFill>
                <a:latin typeface="Dosis"/>
                <a:ea typeface="Dosis"/>
                <a:cs typeface="Dosis"/>
                <a:sym typeface="Dosis"/>
              </a:rPr>
              <a:t>and</a:t>
            </a:r>
            <a:r>
              <a:rPr lang="en" sz="3000" b="1">
                <a:solidFill>
                  <a:srgbClr val="FFFFFF"/>
                </a:solidFill>
                <a:latin typeface="Dosis"/>
                <a:ea typeface="Dosis"/>
                <a:cs typeface="Dosis"/>
                <a:sym typeface="Dosis"/>
              </a:rPr>
              <a:t> staff? </a:t>
            </a:r>
            <a:endParaRPr sz="3000" b="1">
              <a:solidFill>
                <a:srgbClr val="FFFFFF"/>
              </a:solidFill>
              <a:latin typeface="Dosis"/>
              <a:ea typeface="Dosis"/>
              <a:cs typeface="Dosis"/>
              <a:sym typeface="Dosis"/>
            </a:endParaRPr>
          </a:p>
        </p:txBody>
      </p:sp>
      <p:sp>
        <p:nvSpPr>
          <p:cNvPr id="123" name="Google Shape;123;p15"/>
          <p:cNvSpPr txBox="1"/>
          <p:nvPr/>
        </p:nvSpPr>
        <p:spPr>
          <a:xfrm>
            <a:off x="1794050" y="4074050"/>
            <a:ext cx="5882100" cy="66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b="1">
                <a:solidFill>
                  <a:srgbClr val="FFFFFF"/>
                </a:solidFill>
                <a:latin typeface="Dosis"/>
                <a:ea typeface="Dosis"/>
                <a:cs typeface="Dosis"/>
                <a:sym typeface="Dosis"/>
              </a:rPr>
              <a:t>Time for a CHANGE! </a:t>
            </a:r>
            <a:endParaRPr sz="3600" b="1">
              <a:solidFill>
                <a:srgbClr val="FFFFFF"/>
              </a:solidFill>
              <a:latin typeface="Dosis"/>
              <a:ea typeface="Dosis"/>
              <a:cs typeface="Dosis"/>
              <a:sym typeface="Dosis"/>
            </a:endParaRPr>
          </a:p>
        </p:txBody>
      </p:sp>
      <p:sp>
        <p:nvSpPr>
          <p:cNvPr id="124" name="Google Shape;124;p15"/>
          <p:cNvSpPr txBox="1"/>
          <p:nvPr/>
        </p:nvSpPr>
        <p:spPr>
          <a:xfrm>
            <a:off x="1739925" y="1564075"/>
            <a:ext cx="5439600" cy="66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u="sng">
                <a:solidFill>
                  <a:srgbClr val="FF9900"/>
                </a:solidFill>
                <a:latin typeface="Roboto"/>
                <a:ea typeface="Roboto"/>
                <a:cs typeface="Roboto"/>
                <a:sym typeface="Roboto"/>
                <a:hlinkClick r:id="rId3"/>
              </a:rPr>
              <a:t>GROUNDHOG DAY</a:t>
            </a:r>
            <a:r>
              <a:rPr lang="en" sz="3000">
                <a:solidFill>
                  <a:srgbClr val="FF9900"/>
                </a:solidFill>
                <a:latin typeface="Roboto"/>
                <a:ea typeface="Roboto"/>
                <a:cs typeface="Roboto"/>
                <a:sym typeface="Roboto"/>
              </a:rPr>
              <a:t>!</a:t>
            </a:r>
            <a:endParaRPr sz="3000">
              <a:solidFill>
                <a:srgbClr val="FF9900"/>
              </a:solidFill>
              <a:latin typeface="Roboto"/>
              <a:ea typeface="Roboto"/>
              <a:cs typeface="Roboto"/>
              <a:sym typeface="Roboto"/>
            </a:endParaRPr>
          </a:p>
        </p:txBody>
      </p:sp>
      <p:pic>
        <p:nvPicPr>
          <p:cNvPr id="125" name="Google Shape;125;p15"/>
          <p:cNvPicPr preferRelativeResize="0"/>
          <p:nvPr/>
        </p:nvPicPr>
        <p:blipFill>
          <a:blip r:embed="rId4">
            <a:alphaModFix/>
          </a:blip>
          <a:stretch>
            <a:fillRect/>
          </a:stretch>
        </p:blipFill>
        <p:spPr>
          <a:xfrm>
            <a:off x="3369113" y="2288250"/>
            <a:ext cx="2181225" cy="1533525"/>
          </a:xfrm>
          <a:prstGeom prst="rect">
            <a:avLst/>
          </a:prstGeom>
          <a:noFill/>
          <a:ln>
            <a:noFill/>
          </a:ln>
        </p:spPr>
      </p:pic>
      <p:pic>
        <p:nvPicPr>
          <p:cNvPr id="126" name="Google Shape;126;p15"/>
          <p:cNvPicPr preferRelativeResize="0"/>
          <p:nvPr/>
        </p:nvPicPr>
        <p:blipFill>
          <a:blip r:embed="rId5">
            <a:alphaModFix/>
          </a:blip>
          <a:stretch>
            <a:fillRect/>
          </a:stretch>
        </p:blipFill>
        <p:spPr>
          <a:xfrm>
            <a:off x="2038350" y="1266825"/>
            <a:ext cx="5372100" cy="2914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6"/>
          <p:cNvSpPr txBox="1">
            <a:spLocks noGrp="1"/>
          </p:cNvSpPr>
          <p:nvPr>
            <p:ph type="ctrTitle" idx="4294967295"/>
          </p:nvPr>
        </p:nvSpPr>
        <p:spPr>
          <a:xfrm>
            <a:off x="1341800" y="64375"/>
            <a:ext cx="7144200" cy="66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FF8700"/>
                </a:solidFill>
              </a:rPr>
              <a:t>North Union School District</a:t>
            </a:r>
            <a:endParaRPr sz="2000" b="1">
              <a:solidFill>
                <a:srgbClr val="737373"/>
              </a:solidFill>
              <a:latin typeface="Roboto"/>
              <a:ea typeface="Roboto"/>
              <a:cs typeface="Roboto"/>
              <a:sym typeface="Roboto"/>
            </a:endParaRPr>
          </a:p>
        </p:txBody>
      </p:sp>
      <p:sp>
        <p:nvSpPr>
          <p:cNvPr id="132" name="Google Shape;132;p16"/>
          <p:cNvSpPr txBox="1">
            <a:spLocks noGrp="1"/>
          </p:cNvSpPr>
          <p:nvPr>
            <p:ph type="subTitle" idx="4294967295"/>
          </p:nvPr>
        </p:nvSpPr>
        <p:spPr>
          <a:xfrm>
            <a:off x="1210325" y="996150"/>
            <a:ext cx="7646400" cy="387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200">
                <a:solidFill>
                  <a:schemeClr val="dk1"/>
                </a:solidFill>
              </a:rPr>
              <a:t>1550 Students/NUHS 470</a:t>
            </a:r>
            <a:endParaRPr sz="2200">
              <a:solidFill>
                <a:schemeClr val="dk1"/>
              </a:solidFill>
            </a:endParaRPr>
          </a:p>
          <a:p>
            <a:pPr marL="0" lvl="0" indent="0" algn="l" rtl="0">
              <a:lnSpc>
                <a:spcPct val="115000"/>
              </a:lnSpc>
              <a:spcBef>
                <a:spcPts val="1600"/>
              </a:spcBef>
              <a:spcAft>
                <a:spcPts val="0"/>
              </a:spcAft>
              <a:buClr>
                <a:schemeClr val="dk1"/>
              </a:buClr>
              <a:buSzPts val="1100"/>
              <a:buFont typeface="Arial"/>
              <a:buNone/>
            </a:pPr>
            <a:r>
              <a:rPr lang="en" sz="2200">
                <a:solidFill>
                  <a:schemeClr val="dk1"/>
                </a:solidFill>
              </a:rPr>
              <a:t>Rural - yet 20 min to everything</a:t>
            </a:r>
            <a:endParaRPr sz="2200">
              <a:solidFill>
                <a:schemeClr val="dk1"/>
              </a:solidFill>
            </a:endParaRPr>
          </a:p>
          <a:p>
            <a:pPr marL="0" lvl="0" indent="0" algn="l" rtl="0">
              <a:lnSpc>
                <a:spcPct val="115000"/>
              </a:lnSpc>
              <a:spcBef>
                <a:spcPts val="1600"/>
              </a:spcBef>
              <a:spcAft>
                <a:spcPts val="0"/>
              </a:spcAft>
              <a:buClr>
                <a:schemeClr val="dk1"/>
              </a:buClr>
              <a:buSzPts val="1100"/>
              <a:buFont typeface="Arial"/>
              <a:buNone/>
            </a:pPr>
            <a:r>
              <a:rPr lang="en" sz="2200">
                <a:solidFill>
                  <a:schemeClr val="dk1"/>
                </a:solidFill>
              </a:rPr>
              <a:t>Regional very low unemployment</a:t>
            </a:r>
            <a:endParaRPr sz="2200">
              <a:solidFill>
                <a:schemeClr val="dk1"/>
              </a:solidFill>
            </a:endParaRPr>
          </a:p>
          <a:p>
            <a:pPr marL="0" lvl="0" indent="0" algn="l" rtl="0">
              <a:lnSpc>
                <a:spcPct val="115000"/>
              </a:lnSpc>
              <a:spcBef>
                <a:spcPts val="1600"/>
              </a:spcBef>
              <a:spcAft>
                <a:spcPts val="0"/>
              </a:spcAft>
              <a:buClr>
                <a:schemeClr val="dk1"/>
              </a:buClr>
              <a:buSzPts val="1100"/>
              <a:buFont typeface="Arial"/>
              <a:buNone/>
            </a:pPr>
            <a:r>
              <a:rPr lang="en" sz="2200">
                <a:solidFill>
                  <a:schemeClr val="dk1"/>
                </a:solidFill>
              </a:rPr>
              <a:t>Jobs are not in our district</a:t>
            </a:r>
            <a:endParaRPr sz="2200">
              <a:solidFill>
                <a:schemeClr val="dk1"/>
              </a:solidFill>
            </a:endParaRPr>
          </a:p>
          <a:p>
            <a:pPr marL="0" lvl="0" indent="0" algn="l" rtl="0">
              <a:lnSpc>
                <a:spcPct val="115000"/>
              </a:lnSpc>
              <a:spcBef>
                <a:spcPts val="1600"/>
              </a:spcBef>
              <a:spcAft>
                <a:spcPts val="0"/>
              </a:spcAft>
              <a:buNone/>
            </a:pPr>
            <a:r>
              <a:rPr lang="en" sz="2200">
                <a:solidFill>
                  <a:schemeClr val="dk1"/>
                </a:solidFill>
              </a:rPr>
              <a:t>45% Economically Disadvantaged</a:t>
            </a:r>
            <a:endParaRPr sz="2200">
              <a:solidFill>
                <a:schemeClr val="dk1"/>
              </a:solidFill>
            </a:endParaRPr>
          </a:p>
          <a:p>
            <a:pPr marL="0" lvl="0" indent="0" algn="l" rtl="0">
              <a:lnSpc>
                <a:spcPct val="115000"/>
              </a:lnSpc>
              <a:spcBef>
                <a:spcPts val="1600"/>
              </a:spcBef>
              <a:spcAft>
                <a:spcPts val="1600"/>
              </a:spcAft>
              <a:buNone/>
            </a:pPr>
            <a:r>
              <a:rPr lang="en" sz="2200">
                <a:solidFill>
                  <a:schemeClr val="dk1"/>
                </a:solidFill>
              </a:rPr>
              <a:t>History of low career center enrollment</a:t>
            </a:r>
            <a:endParaRPr sz="2200">
              <a:solidFill>
                <a:schemeClr val="dk1"/>
              </a:solidFill>
            </a:endParaRPr>
          </a:p>
        </p:txBody>
      </p:sp>
      <p:sp>
        <p:nvSpPr>
          <p:cNvPr id="133" name="Google Shape;133;p16"/>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134" name="Google Shape;134;p16" descr="Image result for union county ohio school district map"/>
          <p:cNvPicPr preferRelativeResize="0"/>
          <p:nvPr/>
        </p:nvPicPr>
        <p:blipFill>
          <a:blip r:embed="rId3">
            <a:alphaModFix/>
          </a:blip>
          <a:stretch>
            <a:fillRect/>
          </a:stretch>
        </p:blipFill>
        <p:spPr>
          <a:xfrm>
            <a:off x="6272375" y="1369800"/>
            <a:ext cx="2168350" cy="2332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7"/>
          <p:cNvSpPr txBox="1">
            <a:spLocks noGrp="1"/>
          </p:cNvSpPr>
          <p:nvPr>
            <p:ph type="ctrTitle" idx="4294967295"/>
          </p:nvPr>
        </p:nvSpPr>
        <p:spPr>
          <a:xfrm>
            <a:off x="1060675" y="238475"/>
            <a:ext cx="71442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ctr" rtl="0">
              <a:spcBef>
                <a:spcPts val="0"/>
              </a:spcBef>
              <a:spcAft>
                <a:spcPts val="0"/>
              </a:spcAft>
              <a:buClr>
                <a:schemeClr val="dk1"/>
              </a:buClr>
              <a:buSzPts val="1100"/>
              <a:buFont typeface="Arial"/>
              <a:buNone/>
            </a:pPr>
            <a:r>
              <a:rPr lang="en" sz="3000" b="1">
                <a:solidFill>
                  <a:srgbClr val="FF8700"/>
                </a:solidFill>
              </a:rPr>
              <a:t>The New Economy </a:t>
            </a:r>
            <a:endParaRPr sz="3000" b="1">
              <a:solidFill>
                <a:srgbClr val="FF8700"/>
              </a:solidFill>
            </a:endParaRPr>
          </a:p>
          <a:p>
            <a:pPr marL="0" lvl="0" indent="0" algn="l" rtl="0">
              <a:spcBef>
                <a:spcPts val="0"/>
              </a:spcBef>
              <a:spcAft>
                <a:spcPts val="0"/>
              </a:spcAft>
              <a:buNone/>
            </a:pPr>
            <a:endParaRPr sz="3600" b="1">
              <a:solidFill>
                <a:srgbClr val="FF8700"/>
              </a:solidFill>
            </a:endParaRPr>
          </a:p>
        </p:txBody>
      </p:sp>
      <p:sp>
        <p:nvSpPr>
          <p:cNvPr id="140" name="Google Shape;140;p17"/>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141" name="Google Shape;141;p17" descr="A test-driven standardized model of education trains children for a world that no longer exists. Accelerating advances in technology are eliminating any job that is routine, leaving millions of young adults vulnerable. This is the Future of Work?  What do we need to do to prepare children for this world?" title="The Future of Work: Will Our Children Be Prepared?">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8"/>
          <p:cNvSpPr txBox="1">
            <a:spLocks noGrp="1"/>
          </p:cNvSpPr>
          <p:nvPr>
            <p:ph type="ctrTitle" idx="4294967295"/>
          </p:nvPr>
        </p:nvSpPr>
        <p:spPr>
          <a:xfrm>
            <a:off x="1060675" y="238475"/>
            <a:ext cx="71442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ctr" rtl="0">
              <a:spcBef>
                <a:spcPts val="0"/>
              </a:spcBef>
              <a:spcAft>
                <a:spcPts val="0"/>
              </a:spcAft>
              <a:buClr>
                <a:schemeClr val="dk1"/>
              </a:buClr>
              <a:buSzPts val="1100"/>
              <a:buFont typeface="Arial"/>
              <a:buNone/>
            </a:pPr>
            <a:r>
              <a:rPr lang="en" sz="3000" b="1">
                <a:solidFill>
                  <a:srgbClr val="FF8700"/>
                </a:solidFill>
              </a:rPr>
              <a:t>Research to Inform Change</a:t>
            </a:r>
            <a:endParaRPr sz="3000" b="1">
              <a:solidFill>
                <a:srgbClr val="FF8700"/>
              </a:solidFill>
            </a:endParaRPr>
          </a:p>
          <a:p>
            <a:pPr marL="0" lvl="0" indent="0" algn="l" rtl="0">
              <a:spcBef>
                <a:spcPts val="0"/>
              </a:spcBef>
              <a:spcAft>
                <a:spcPts val="0"/>
              </a:spcAft>
              <a:buNone/>
            </a:pPr>
            <a:endParaRPr sz="3600" b="1">
              <a:solidFill>
                <a:srgbClr val="FF8700"/>
              </a:solidFill>
            </a:endParaRPr>
          </a:p>
        </p:txBody>
      </p:sp>
      <p:sp>
        <p:nvSpPr>
          <p:cNvPr id="147" name="Google Shape;147;p18"/>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148" name="Google Shape;148;p18"/>
          <p:cNvSpPr txBox="1"/>
          <p:nvPr/>
        </p:nvSpPr>
        <p:spPr>
          <a:xfrm>
            <a:off x="843900" y="970175"/>
            <a:ext cx="8300100" cy="39264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1000"/>
              </a:spcBef>
              <a:spcAft>
                <a:spcPts val="0"/>
              </a:spcAft>
              <a:buClr>
                <a:srgbClr val="000000"/>
              </a:buClr>
              <a:buSzPts val="2400"/>
              <a:buFont typeface="Roboto"/>
              <a:buChar char="●"/>
            </a:pPr>
            <a:r>
              <a:rPr lang="en" sz="2400">
                <a:latin typeface="Roboto"/>
                <a:ea typeface="Roboto"/>
                <a:cs typeface="Roboto"/>
                <a:sym typeface="Roboto"/>
              </a:rPr>
              <a:t>By 2025, 65% jobs require some type of postsecondary education or training.</a:t>
            </a:r>
            <a:endParaRPr sz="2400">
              <a:latin typeface="Roboto"/>
              <a:ea typeface="Roboto"/>
              <a:cs typeface="Roboto"/>
              <a:sym typeface="Roboto"/>
            </a:endParaRPr>
          </a:p>
          <a:p>
            <a:pPr marL="457200" lvl="0" indent="-381000" algn="l" rtl="0">
              <a:lnSpc>
                <a:spcPct val="115000"/>
              </a:lnSpc>
              <a:spcBef>
                <a:spcPts val="1600"/>
              </a:spcBef>
              <a:spcAft>
                <a:spcPts val="0"/>
              </a:spcAft>
              <a:buClr>
                <a:srgbClr val="000000"/>
              </a:buClr>
              <a:buSzPts val="2400"/>
              <a:buFont typeface="Roboto"/>
              <a:buChar char="●"/>
            </a:pPr>
            <a:r>
              <a:rPr lang="en" sz="2400">
                <a:latin typeface="Roboto"/>
                <a:ea typeface="Roboto"/>
                <a:cs typeface="Roboto"/>
                <a:sym typeface="Roboto"/>
              </a:rPr>
              <a:t> Combination of education and </a:t>
            </a:r>
            <a:r>
              <a:rPr lang="en" sz="2400" u="sng">
                <a:latin typeface="Roboto"/>
                <a:ea typeface="Roboto"/>
                <a:cs typeface="Roboto"/>
                <a:sym typeface="Roboto"/>
              </a:rPr>
              <a:t>technical training</a:t>
            </a:r>
            <a:r>
              <a:rPr lang="en" sz="2400">
                <a:latin typeface="Roboto"/>
                <a:ea typeface="Roboto"/>
                <a:cs typeface="Roboto"/>
                <a:sym typeface="Roboto"/>
              </a:rPr>
              <a:t>. </a:t>
            </a:r>
            <a:endParaRPr sz="2400">
              <a:latin typeface="Roboto"/>
              <a:ea typeface="Roboto"/>
              <a:cs typeface="Roboto"/>
              <a:sym typeface="Roboto"/>
            </a:endParaRPr>
          </a:p>
          <a:p>
            <a:pPr marL="457200" lvl="0" indent="-381000" algn="l" rtl="0">
              <a:lnSpc>
                <a:spcPct val="115000"/>
              </a:lnSpc>
              <a:spcBef>
                <a:spcPts val="1600"/>
              </a:spcBef>
              <a:spcAft>
                <a:spcPts val="0"/>
              </a:spcAft>
              <a:buClr>
                <a:srgbClr val="000000"/>
              </a:buClr>
              <a:buSzPts val="2400"/>
              <a:buFont typeface="Roboto"/>
              <a:buChar char="●"/>
            </a:pPr>
            <a:r>
              <a:rPr lang="en" sz="2400">
                <a:latin typeface="Roboto"/>
                <a:ea typeface="Roboto"/>
                <a:cs typeface="Roboto"/>
                <a:sym typeface="Roboto"/>
              </a:rPr>
              <a:t>Current US college going rate is 66%. One quarter complete college degree. </a:t>
            </a:r>
            <a:endParaRPr sz="2400">
              <a:latin typeface="Roboto"/>
              <a:ea typeface="Roboto"/>
              <a:cs typeface="Roboto"/>
              <a:sym typeface="Roboto"/>
            </a:endParaRPr>
          </a:p>
          <a:p>
            <a:pPr marL="457200" lvl="0" indent="-381000" algn="l" rtl="0">
              <a:lnSpc>
                <a:spcPct val="115000"/>
              </a:lnSpc>
              <a:spcBef>
                <a:spcPts val="1600"/>
              </a:spcBef>
              <a:spcAft>
                <a:spcPts val="1600"/>
              </a:spcAft>
              <a:buClr>
                <a:srgbClr val="000000"/>
              </a:buClr>
              <a:buSzPts val="2400"/>
              <a:buFont typeface="Roboto"/>
              <a:buChar char="●"/>
            </a:pPr>
            <a:r>
              <a:rPr lang="en" sz="2400">
                <a:latin typeface="Roboto"/>
                <a:ea typeface="Roboto"/>
                <a:cs typeface="Roboto"/>
                <a:sym typeface="Roboto"/>
              </a:rPr>
              <a:t>Bounce back &amp; college debt = lack of hope</a:t>
            </a:r>
            <a:endParaRPr sz="24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9"/>
          <p:cNvSpPr txBox="1">
            <a:spLocks noGrp="1"/>
          </p:cNvSpPr>
          <p:nvPr>
            <p:ph type="ctrTitle" idx="4294967295"/>
          </p:nvPr>
        </p:nvSpPr>
        <p:spPr>
          <a:xfrm>
            <a:off x="1060675" y="238475"/>
            <a:ext cx="71442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ctr" rtl="0">
              <a:spcBef>
                <a:spcPts val="0"/>
              </a:spcBef>
              <a:spcAft>
                <a:spcPts val="0"/>
              </a:spcAft>
              <a:buClr>
                <a:schemeClr val="dk1"/>
              </a:buClr>
              <a:buSzPts val="1100"/>
              <a:buFont typeface="Arial"/>
              <a:buNone/>
            </a:pPr>
            <a:r>
              <a:rPr lang="en" sz="3000" b="1">
                <a:solidFill>
                  <a:srgbClr val="FF8700"/>
                </a:solidFill>
              </a:rPr>
              <a:t>Research to Inform Change</a:t>
            </a:r>
            <a:endParaRPr sz="3000" b="1">
              <a:solidFill>
                <a:srgbClr val="FF8700"/>
              </a:solidFill>
            </a:endParaRPr>
          </a:p>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l" rtl="0">
              <a:spcBef>
                <a:spcPts val="0"/>
              </a:spcBef>
              <a:spcAft>
                <a:spcPts val="0"/>
              </a:spcAft>
              <a:buNone/>
            </a:pPr>
            <a:endParaRPr sz="3600" b="1">
              <a:solidFill>
                <a:srgbClr val="FF8700"/>
              </a:solidFill>
            </a:endParaRPr>
          </a:p>
        </p:txBody>
      </p:sp>
      <p:sp>
        <p:nvSpPr>
          <p:cNvPr id="154" name="Google Shape;154;p19"/>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sp>
        <p:nvSpPr>
          <p:cNvPr id="155" name="Google Shape;155;p19"/>
          <p:cNvSpPr txBox="1"/>
          <p:nvPr/>
        </p:nvSpPr>
        <p:spPr>
          <a:xfrm>
            <a:off x="201875" y="970175"/>
            <a:ext cx="8687700" cy="39264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1000"/>
              </a:spcBef>
              <a:spcAft>
                <a:spcPts val="0"/>
              </a:spcAft>
              <a:buClr>
                <a:srgbClr val="000000"/>
              </a:buClr>
              <a:buSzPts val="2400"/>
              <a:buFont typeface="Roboto"/>
              <a:buChar char="●"/>
            </a:pPr>
            <a:r>
              <a:rPr lang="en" sz="2400">
                <a:latin typeface="Roboto"/>
                <a:ea typeface="Roboto"/>
                <a:cs typeface="Roboto"/>
                <a:sym typeface="Roboto"/>
              </a:rPr>
              <a:t>Top earners with skills training outpace average wages of bachelor degree holders. </a:t>
            </a:r>
            <a:endParaRPr sz="2400">
              <a:latin typeface="Roboto"/>
              <a:ea typeface="Roboto"/>
              <a:cs typeface="Roboto"/>
              <a:sym typeface="Roboto"/>
            </a:endParaRPr>
          </a:p>
          <a:p>
            <a:pPr marL="457200" lvl="0" indent="-381000" algn="l" rtl="0">
              <a:lnSpc>
                <a:spcPct val="115000"/>
              </a:lnSpc>
              <a:spcBef>
                <a:spcPts val="1600"/>
              </a:spcBef>
              <a:spcAft>
                <a:spcPts val="0"/>
              </a:spcAft>
              <a:buClr>
                <a:srgbClr val="000000"/>
              </a:buClr>
              <a:buSzPts val="2400"/>
              <a:buFont typeface="Roboto"/>
              <a:buChar char="●"/>
            </a:pPr>
            <a:r>
              <a:rPr lang="en" sz="2400">
                <a:latin typeface="Roboto"/>
                <a:ea typeface="Roboto"/>
                <a:cs typeface="Roboto"/>
                <a:sym typeface="Roboto"/>
              </a:rPr>
              <a:t>HIGH DEMAND          </a:t>
            </a:r>
            <a:r>
              <a:rPr lang="en" sz="2400" u="sng">
                <a:latin typeface="Roboto"/>
                <a:ea typeface="Roboto"/>
                <a:cs typeface="Roboto"/>
                <a:sym typeface="Roboto"/>
              </a:rPr>
              <a:t>Skilled Technicians</a:t>
            </a:r>
            <a:r>
              <a:rPr lang="en" sz="2400">
                <a:latin typeface="Roboto"/>
                <a:ea typeface="Roboto"/>
                <a:cs typeface="Roboto"/>
                <a:sym typeface="Roboto"/>
              </a:rPr>
              <a:t>: Healthcare, Engineering, STEM/Production Technicians, Business, IT, Skilled Trades </a:t>
            </a:r>
            <a:endParaRPr sz="2400">
              <a:latin typeface="Roboto"/>
              <a:ea typeface="Roboto"/>
              <a:cs typeface="Roboto"/>
              <a:sym typeface="Roboto"/>
            </a:endParaRPr>
          </a:p>
          <a:p>
            <a:pPr marL="457200" lvl="0" indent="-381000" algn="l" rtl="0">
              <a:lnSpc>
                <a:spcPct val="100000"/>
              </a:lnSpc>
              <a:spcBef>
                <a:spcPts val="1600"/>
              </a:spcBef>
              <a:spcAft>
                <a:spcPts val="0"/>
              </a:spcAft>
              <a:buClr>
                <a:srgbClr val="000000"/>
              </a:buClr>
              <a:buSzPts val="2400"/>
              <a:buFont typeface="Roboto"/>
              <a:buChar char="●"/>
            </a:pPr>
            <a:r>
              <a:rPr lang="en" sz="2400">
                <a:latin typeface="Roboto"/>
                <a:ea typeface="Roboto"/>
                <a:cs typeface="Roboto"/>
                <a:sym typeface="Roboto"/>
              </a:rPr>
              <a:t>Benefit for special education students: ODE Report</a:t>
            </a:r>
            <a:endParaRPr sz="2400">
              <a:latin typeface="Roboto"/>
              <a:ea typeface="Roboto"/>
              <a:cs typeface="Roboto"/>
              <a:sym typeface="Roboto"/>
            </a:endParaRPr>
          </a:p>
          <a:p>
            <a:pPr marL="457200" lvl="0" indent="0" algn="ctr" rtl="0">
              <a:lnSpc>
                <a:spcPct val="100000"/>
              </a:lnSpc>
              <a:spcBef>
                <a:spcPts val="0"/>
              </a:spcBef>
              <a:spcAft>
                <a:spcPts val="0"/>
              </a:spcAft>
              <a:buNone/>
            </a:pPr>
            <a:r>
              <a:rPr lang="en" sz="1500" i="1">
                <a:latin typeface="Roboto"/>
                <a:ea typeface="Roboto"/>
                <a:cs typeface="Roboto"/>
                <a:sym typeface="Roboto"/>
              </a:rPr>
              <a:t>Over the course of this longitudinal study, two clear predictors of postschool engagement for students with disabilities have emerged: participation in the general education classroom for more than 80 percent of the day and access to career-technical education.</a:t>
            </a:r>
            <a:endParaRPr sz="1500" i="1">
              <a:latin typeface="Roboto"/>
              <a:ea typeface="Roboto"/>
              <a:cs typeface="Roboto"/>
              <a:sym typeface="Roboto"/>
            </a:endParaRPr>
          </a:p>
          <a:p>
            <a:pPr marL="457200" lvl="0" indent="0" algn="ctr" rtl="0">
              <a:lnSpc>
                <a:spcPct val="100000"/>
              </a:lnSpc>
              <a:spcBef>
                <a:spcPts val="0"/>
              </a:spcBef>
              <a:spcAft>
                <a:spcPts val="0"/>
              </a:spcAft>
              <a:buNone/>
            </a:pPr>
            <a:r>
              <a:rPr lang="en" sz="1500" i="1">
                <a:latin typeface="Roboto"/>
                <a:ea typeface="Roboto"/>
                <a:cs typeface="Roboto"/>
                <a:sym typeface="Roboto"/>
              </a:rPr>
              <a:t>xv Equity in Education January 2019</a:t>
            </a:r>
            <a:endParaRPr sz="1500" i="1">
              <a:latin typeface="Roboto"/>
              <a:ea typeface="Roboto"/>
              <a:cs typeface="Roboto"/>
              <a:sym typeface="Roboto"/>
            </a:endParaRPr>
          </a:p>
          <a:p>
            <a:pPr marL="0" lvl="0" indent="0" algn="l" rtl="0">
              <a:lnSpc>
                <a:spcPct val="115000"/>
              </a:lnSpc>
              <a:spcBef>
                <a:spcPts val="1000"/>
              </a:spcBef>
              <a:spcAft>
                <a:spcPts val="0"/>
              </a:spcAft>
              <a:buNone/>
            </a:pPr>
            <a:endParaRPr sz="2400" b="1">
              <a:solidFill>
                <a:srgbClr val="737373"/>
              </a:solidFill>
              <a:latin typeface="Roboto"/>
              <a:ea typeface="Roboto"/>
              <a:cs typeface="Roboto"/>
              <a:sym typeface="Roboto"/>
            </a:endParaRPr>
          </a:p>
          <a:p>
            <a:pPr marL="457200" lvl="0" indent="0" algn="l" rtl="0">
              <a:lnSpc>
                <a:spcPct val="115000"/>
              </a:lnSpc>
              <a:spcBef>
                <a:spcPts val="1600"/>
              </a:spcBef>
              <a:spcAft>
                <a:spcPts val="1600"/>
              </a:spcAft>
              <a:buNone/>
            </a:pPr>
            <a:endParaRPr sz="2400" b="1" i="1">
              <a:solidFill>
                <a:srgbClr val="737373"/>
              </a:solidFill>
              <a:latin typeface="Roboto"/>
              <a:ea typeface="Roboto"/>
              <a:cs typeface="Roboto"/>
              <a:sym typeface="Roboto"/>
            </a:endParaRPr>
          </a:p>
        </p:txBody>
      </p:sp>
      <p:sp>
        <p:nvSpPr>
          <p:cNvPr id="156" name="Google Shape;156;p19"/>
          <p:cNvSpPr/>
          <p:nvPr/>
        </p:nvSpPr>
        <p:spPr>
          <a:xfrm>
            <a:off x="2962750" y="2291700"/>
            <a:ext cx="540300" cy="211800"/>
          </a:xfrm>
          <a:prstGeom prst="rightArrow">
            <a:avLst>
              <a:gd name="adj1" fmla="val 50000"/>
              <a:gd name="adj2" fmla="val 50000"/>
            </a:avLst>
          </a:prstGeom>
          <a:solidFill>
            <a:srgbClr val="737373"/>
          </a:solidFill>
          <a:ln w="9525" cap="flat" cmpd="sng">
            <a:solidFill>
              <a:srgbClr val="4242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0"/>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pic>
        <p:nvPicPr>
          <p:cNvPr id="162" name="Google Shape;162;p20"/>
          <p:cNvPicPr preferRelativeResize="0"/>
          <p:nvPr/>
        </p:nvPicPr>
        <p:blipFill>
          <a:blip r:embed="rId3">
            <a:alphaModFix/>
          </a:blip>
          <a:stretch>
            <a:fillRect/>
          </a:stretch>
        </p:blipFill>
        <p:spPr>
          <a:xfrm>
            <a:off x="1137226" y="731700"/>
            <a:ext cx="5221900" cy="3935099"/>
          </a:xfrm>
          <a:prstGeom prst="rect">
            <a:avLst/>
          </a:prstGeom>
          <a:noFill/>
          <a:ln>
            <a:noFill/>
          </a:ln>
        </p:spPr>
      </p:pic>
      <p:sp>
        <p:nvSpPr>
          <p:cNvPr id="163" name="Google Shape;163;p20"/>
          <p:cNvSpPr txBox="1"/>
          <p:nvPr/>
        </p:nvSpPr>
        <p:spPr>
          <a:xfrm>
            <a:off x="2444550" y="132900"/>
            <a:ext cx="4254900" cy="73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a:solidFill>
                  <a:srgbClr val="FF9900"/>
                </a:solidFill>
                <a:latin typeface="Dosis"/>
                <a:ea typeface="Dosis"/>
                <a:cs typeface="Dosis"/>
                <a:sym typeface="Dosis"/>
              </a:rPr>
              <a:t>Prepared for Success? </a:t>
            </a:r>
            <a:endParaRPr sz="3000" b="1">
              <a:solidFill>
                <a:srgbClr val="FF9900"/>
              </a:solidFill>
              <a:latin typeface="Dosis"/>
              <a:ea typeface="Dosis"/>
              <a:cs typeface="Dosis"/>
              <a:sym typeface="Dosis"/>
            </a:endParaRPr>
          </a:p>
        </p:txBody>
      </p:sp>
      <p:sp>
        <p:nvSpPr>
          <p:cNvPr id="164" name="Google Shape;164;p20"/>
          <p:cNvSpPr txBox="1"/>
          <p:nvPr/>
        </p:nvSpPr>
        <p:spPr>
          <a:xfrm>
            <a:off x="6416875" y="1204650"/>
            <a:ext cx="2417700" cy="3252000"/>
          </a:xfrm>
          <a:prstGeom prst="rect">
            <a:avLst/>
          </a:prstGeom>
          <a:solidFill>
            <a:srgbClr val="A4C2F4"/>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i="1">
                <a:latin typeface="Architects Daughter"/>
                <a:ea typeface="Architects Daughter"/>
                <a:cs typeface="Architects Daughter"/>
                <a:sym typeface="Architects Daughter"/>
              </a:rPr>
              <a:t>Education should prepare children for life, but we have it backward. We prepare children’s lives for education.</a:t>
            </a:r>
            <a:r>
              <a:rPr lang="en" sz="2000" b="1" i="1">
                <a:latin typeface="Roboto"/>
                <a:ea typeface="Roboto"/>
                <a:cs typeface="Roboto"/>
                <a:sym typeface="Roboto"/>
              </a:rPr>
              <a:t> </a:t>
            </a:r>
            <a:endParaRPr sz="2000" b="1" i="1">
              <a:latin typeface="Roboto"/>
              <a:ea typeface="Roboto"/>
              <a:cs typeface="Roboto"/>
              <a:sym typeface="Roboto"/>
            </a:endParaRPr>
          </a:p>
          <a:p>
            <a:pPr marL="0" lvl="0" indent="0" algn="ctr" rtl="0">
              <a:spcBef>
                <a:spcPts val="0"/>
              </a:spcBef>
              <a:spcAft>
                <a:spcPts val="0"/>
              </a:spcAft>
              <a:buNone/>
            </a:pPr>
            <a:endParaRPr>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Ted Dintersmith </a:t>
            </a:r>
            <a:endParaRPr sz="1800">
              <a:latin typeface="Roboto"/>
              <a:ea typeface="Roboto"/>
              <a:cs typeface="Roboto"/>
              <a:sym typeface="Roboto"/>
            </a:endParaRPr>
          </a:p>
          <a:p>
            <a:pPr marL="0" lvl="0" indent="0" algn="ctr" rtl="0">
              <a:spcBef>
                <a:spcPts val="0"/>
              </a:spcBef>
              <a:spcAft>
                <a:spcPts val="0"/>
              </a:spcAft>
              <a:buNone/>
            </a:pPr>
            <a:r>
              <a:rPr lang="en" sz="1800" i="1">
                <a:latin typeface="Roboto"/>
                <a:ea typeface="Roboto"/>
                <a:cs typeface="Roboto"/>
                <a:sym typeface="Roboto"/>
              </a:rPr>
              <a:t>What School Could Be</a:t>
            </a:r>
            <a:endParaRPr sz="1800" i="1">
              <a:latin typeface="Roboto"/>
              <a:ea typeface="Roboto"/>
              <a:cs typeface="Roboto"/>
              <a:sym typeface="Roboto"/>
            </a:endParaRPr>
          </a:p>
          <a:p>
            <a:pPr marL="0" lvl="0" indent="0" algn="ctr" rtl="0">
              <a:spcBef>
                <a:spcPts val="0"/>
              </a:spcBef>
              <a:spcAft>
                <a:spcPts val="0"/>
              </a:spcAft>
              <a:buNone/>
            </a:pPr>
            <a:r>
              <a:rPr lang="en" sz="1800" i="1">
                <a:latin typeface="Roboto"/>
                <a:ea typeface="Roboto"/>
                <a:cs typeface="Roboto"/>
                <a:sym typeface="Roboto"/>
              </a:rPr>
              <a:t>(2018)</a:t>
            </a:r>
            <a:endParaRPr sz="1800" i="1">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1"/>
          <p:cNvSpPr txBox="1">
            <a:spLocks noGrp="1"/>
          </p:cNvSpPr>
          <p:nvPr>
            <p:ph type="title"/>
          </p:nvPr>
        </p:nvSpPr>
        <p:spPr>
          <a:xfrm>
            <a:off x="1104900" y="276075"/>
            <a:ext cx="6724500" cy="749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b="1"/>
              <a:t>It took some convincing...</a:t>
            </a:r>
            <a:endParaRPr sz="3000" b="1"/>
          </a:p>
        </p:txBody>
      </p:sp>
      <p:sp>
        <p:nvSpPr>
          <p:cNvPr id="170" name="Google Shape;170;p21"/>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171" name="Google Shape;171;p21"/>
          <p:cNvPicPr preferRelativeResize="0"/>
          <p:nvPr/>
        </p:nvPicPr>
        <p:blipFill>
          <a:blip r:embed="rId3">
            <a:alphaModFix/>
          </a:blip>
          <a:stretch>
            <a:fillRect/>
          </a:stretch>
        </p:blipFill>
        <p:spPr>
          <a:xfrm>
            <a:off x="1104900" y="1025175"/>
            <a:ext cx="3433645" cy="3867000"/>
          </a:xfrm>
          <a:prstGeom prst="rect">
            <a:avLst/>
          </a:prstGeom>
          <a:noFill/>
          <a:ln>
            <a:noFill/>
          </a:ln>
        </p:spPr>
      </p:pic>
      <p:sp>
        <p:nvSpPr>
          <p:cNvPr id="172" name="Google Shape;172;p21"/>
          <p:cNvSpPr txBox="1"/>
          <p:nvPr/>
        </p:nvSpPr>
        <p:spPr>
          <a:xfrm>
            <a:off x="4461825" y="1214600"/>
            <a:ext cx="4536300" cy="38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Roboto"/>
              <a:ea typeface="Roboto"/>
              <a:cs typeface="Roboto"/>
              <a:sym typeface="Roboto"/>
            </a:endParaRPr>
          </a:p>
          <a:p>
            <a:pPr marL="0" lvl="0" indent="0" algn="ctr" rtl="0">
              <a:spcBef>
                <a:spcPts val="0"/>
              </a:spcBef>
              <a:spcAft>
                <a:spcPts val="0"/>
              </a:spcAft>
              <a:buNone/>
            </a:pPr>
            <a:r>
              <a:rPr lang="en" sz="2400" u="sng">
                <a:latin typeface="Roboto"/>
                <a:ea typeface="Roboto"/>
                <a:cs typeface="Roboto"/>
                <a:sym typeface="Roboto"/>
              </a:rPr>
              <a:t>Expert Panel </a:t>
            </a:r>
            <a:endParaRPr sz="2400" u="sng">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Honda Manufacturing</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CenturyLink</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Richwood Bank</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OSU Marion</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Parrott Implement</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Ken Davis &amp; Sons</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Ohio Carpenters Joint Apprenticeship</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Memorial Hospital </a:t>
            </a:r>
            <a:endParaRPr sz="1800">
              <a:latin typeface="Roboto"/>
              <a:ea typeface="Roboto"/>
              <a:cs typeface="Roboto"/>
              <a:sym typeface="Roboto"/>
            </a:endParaRPr>
          </a:p>
          <a:p>
            <a:pPr marL="0" lvl="0" indent="0" algn="ctr" rtl="0">
              <a:spcBef>
                <a:spcPts val="0"/>
              </a:spcBef>
              <a:spcAft>
                <a:spcPts val="0"/>
              </a:spcAft>
              <a:buNone/>
            </a:pPr>
            <a:r>
              <a:rPr lang="en" sz="1800">
                <a:latin typeface="Roboto"/>
                <a:ea typeface="Roboto"/>
                <a:cs typeface="Roboto"/>
                <a:sym typeface="Roboto"/>
              </a:rPr>
              <a:t>Whirlpool</a:t>
            </a:r>
            <a:endParaRPr sz="1800">
              <a:latin typeface="Roboto"/>
              <a:ea typeface="Roboto"/>
              <a:cs typeface="Roboto"/>
              <a:sym typeface="Roboto"/>
            </a:endParaRPr>
          </a:p>
          <a:p>
            <a:pPr marL="0" lvl="0" indent="0" algn="l" rtl="0">
              <a:spcBef>
                <a:spcPts val="0"/>
              </a:spcBef>
              <a:spcAft>
                <a:spcPts val="0"/>
              </a:spcAft>
              <a:buNone/>
            </a:pPr>
            <a:endParaRPr sz="1800">
              <a:latin typeface="Roboto"/>
              <a:ea typeface="Roboto"/>
              <a:cs typeface="Roboto"/>
              <a:sym typeface="Roboto"/>
            </a:endParaRPr>
          </a:p>
          <a:p>
            <a:pPr marL="0" lvl="0" indent="0" algn="ctr" rtl="0">
              <a:spcBef>
                <a:spcPts val="0"/>
              </a:spcBef>
              <a:spcAft>
                <a:spcPts val="0"/>
              </a:spcAft>
              <a:buNone/>
            </a:pPr>
            <a:r>
              <a:rPr lang="en" sz="1800" i="1">
                <a:latin typeface="Roboto"/>
                <a:ea typeface="Roboto"/>
                <a:cs typeface="Roboto"/>
                <a:sym typeface="Roboto"/>
              </a:rPr>
              <a:t>“I wish students left high school with…”</a:t>
            </a:r>
            <a:endParaRPr sz="1800" i="1">
              <a:latin typeface="Roboto"/>
              <a:ea typeface="Roboto"/>
              <a:cs typeface="Roboto"/>
              <a:sym typeface="Roboto"/>
            </a:endParaRPr>
          </a:p>
          <a:p>
            <a:pPr marL="0" lvl="0" indent="0" algn="ctr" rtl="0">
              <a:spcBef>
                <a:spcPts val="0"/>
              </a:spcBef>
              <a:spcAft>
                <a:spcPts val="0"/>
              </a:spcAft>
              <a:buNone/>
            </a:pPr>
            <a:endParaRPr sz="1800">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2"/>
          <p:cNvSpPr txBox="1">
            <a:spLocks noGrp="1"/>
          </p:cNvSpPr>
          <p:nvPr>
            <p:ph type="ctrTitle" idx="4294967295"/>
          </p:nvPr>
        </p:nvSpPr>
        <p:spPr>
          <a:xfrm>
            <a:off x="1060675" y="120550"/>
            <a:ext cx="3207300" cy="61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ctr" rtl="0">
              <a:spcBef>
                <a:spcPts val="0"/>
              </a:spcBef>
              <a:spcAft>
                <a:spcPts val="0"/>
              </a:spcAft>
              <a:buClr>
                <a:schemeClr val="dk1"/>
              </a:buClr>
              <a:buSzPts val="1100"/>
              <a:buFont typeface="Arial"/>
              <a:buNone/>
            </a:pPr>
            <a:r>
              <a:rPr lang="en" sz="3000" b="1">
                <a:solidFill>
                  <a:srgbClr val="FF8700"/>
                </a:solidFill>
              </a:rPr>
              <a:t>What we learned...</a:t>
            </a:r>
            <a:endParaRPr sz="3000" b="1">
              <a:solidFill>
                <a:srgbClr val="FF8700"/>
              </a:solidFill>
            </a:endParaRPr>
          </a:p>
          <a:p>
            <a:pPr marL="0" lvl="0" indent="0" algn="l" rtl="0">
              <a:spcBef>
                <a:spcPts val="0"/>
              </a:spcBef>
              <a:spcAft>
                <a:spcPts val="0"/>
              </a:spcAft>
              <a:buNone/>
            </a:pPr>
            <a:endParaRPr sz="3000" b="1">
              <a:solidFill>
                <a:srgbClr val="FF8700"/>
              </a:solidFill>
            </a:endParaRPr>
          </a:p>
        </p:txBody>
      </p:sp>
      <p:sp>
        <p:nvSpPr>
          <p:cNvPr id="178" name="Google Shape;178;p22"/>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179" name="Google Shape;179;p22"/>
          <p:cNvSpPr txBox="1"/>
          <p:nvPr/>
        </p:nvSpPr>
        <p:spPr>
          <a:xfrm>
            <a:off x="843900" y="838200"/>
            <a:ext cx="8300100" cy="40584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1600"/>
              </a:spcAft>
              <a:buNone/>
            </a:pPr>
            <a:endParaRPr/>
          </a:p>
        </p:txBody>
      </p:sp>
      <p:sp>
        <p:nvSpPr>
          <p:cNvPr id="180" name="Google Shape;180;p22"/>
          <p:cNvSpPr txBox="1"/>
          <p:nvPr/>
        </p:nvSpPr>
        <p:spPr>
          <a:xfrm>
            <a:off x="1060675" y="838200"/>
            <a:ext cx="4042500" cy="38517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Attendance </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Drug Free</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Eye Contact</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Communication </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Problem Solving</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Collaboration </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Get off your phone!</a:t>
            </a:r>
            <a:endParaRPr sz="2400">
              <a:solidFill>
                <a:schemeClr val="dk1"/>
              </a:solidFill>
              <a:latin typeface="Roboto"/>
              <a:ea typeface="Roboto"/>
              <a:cs typeface="Roboto"/>
              <a:sym typeface="Roboto"/>
            </a:endParaRPr>
          </a:p>
          <a:p>
            <a:pPr marL="457200" lvl="0" indent="-381000" algn="l" rtl="0">
              <a:lnSpc>
                <a:spcPct val="115000"/>
              </a:lnSpc>
              <a:spcBef>
                <a:spcPts val="0"/>
              </a:spcBef>
              <a:spcAft>
                <a:spcPts val="0"/>
              </a:spcAft>
              <a:buClr>
                <a:schemeClr val="dk1"/>
              </a:buClr>
              <a:buSzPts val="2400"/>
              <a:buFont typeface="Roboto"/>
              <a:buAutoNum type="arabicPeriod"/>
            </a:pPr>
            <a:r>
              <a:rPr lang="en" sz="2400">
                <a:solidFill>
                  <a:schemeClr val="dk1"/>
                </a:solidFill>
                <a:latin typeface="Roboto"/>
                <a:ea typeface="Roboto"/>
                <a:cs typeface="Roboto"/>
                <a:sym typeface="Roboto"/>
              </a:rPr>
              <a:t>Knowledge &amp; </a:t>
            </a:r>
            <a:endParaRPr sz="2400">
              <a:solidFill>
                <a:schemeClr val="dk1"/>
              </a:solidFill>
              <a:latin typeface="Roboto"/>
              <a:ea typeface="Roboto"/>
              <a:cs typeface="Roboto"/>
              <a:sym typeface="Roboto"/>
            </a:endParaRPr>
          </a:p>
          <a:p>
            <a:pPr marL="457200" lvl="0" indent="0" algn="l" rtl="0">
              <a:lnSpc>
                <a:spcPct val="115000"/>
              </a:lnSpc>
              <a:spcBef>
                <a:spcPts val="0"/>
              </a:spcBef>
              <a:spcAft>
                <a:spcPts val="0"/>
              </a:spcAft>
              <a:buNone/>
            </a:pPr>
            <a:r>
              <a:rPr lang="en" sz="2400" i="1" u="sng">
                <a:solidFill>
                  <a:schemeClr val="dk1"/>
                </a:solidFill>
                <a:latin typeface="Roboto"/>
                <a:ea typeface="Roboto"/>
                <a:cs typeface="Roboto"/>
                <a:sym typeface="Roboto"/>
              </a:rPr>
              <a:t>Technical Skills </a:t>
            </a:r>
            <a:endParaRPr i="1">
              <a:solidFill>
                <a:schemeClr val="dk1"/>
              </a:solidFill>
              <a:latin typeface="Roboto"/>
              <a:ea typeface="Roboto"/>
              <a:cs typeface="Roboto"/>
              <a:sym typeface="Roboto"/>
            </a:endParaRPr>
          </a:p>
        </p:txBody>
      </p:sp>
      <p:pic>
        <p:nvPicPr>
          <p:cNvPr id="181" name="Google Shape;181;p22"/>
          <p:cNvPicPr preferRelativeResize="0"/>
          <p:nvPr/>
        </p:nvPicPr>
        <p:blipFill>
          <a:blip r:embed="rId3">
            <a:alphaModFix/>
          </a:blip>
          <a:stretch>
            <a:fillRect/>
          </a:stretch>
        </p:blipFill>
        <p:spPr>
          <a:xfrm>
            <a:off x="5532962" y="2325487"/>
            <a:ext cx="1960825" cy="2571125"/>
          </a:xfrm>
          <a:prstGeom prst="rect">
            <a:avLst/>
          </a:prstGeom>
          <a:noFill/>
          <a:ln>
            <a:noFill/>
          </a:ln>
        </p:spPr>
      </p:pic>
      <p:sp>
        <p:nvSpPr>
          <p:cNvPr id="182" name="Google Shape;182;p22"/>
          <p:cNvSpPr/>
          <p:nvPr/>
        </p:nvSpPr>
        <p:spPr>
          <a:xfrm>
            <a:off x="4997575" y="731700"/>
            <a:ext cx="3207300" cy="1835100"/>
          </a:xfrm>
          <a:prstGeom prst="wedgeEllipseCallout">
            <a:avLst>
              <a:gd name="adj1" fmla="val -20833"/>
              <a:gd name="adj2" fmla="val 62500"/>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800" b="1" i="1">
                <a:solidFill>
                  <a:srgbClr val="FFFFFF"/>
                </a:solidFill>
                <a:latin typeface="Roboto"/>
                <a:ea typeface="Roboto"/>
                <a:cs typeface="Roboto"/>
                <a:sym typeface="Roboto"/>
              </a:rPr>
              <a:t>Do our instructional practices promote employability skills? </a:t>
            </a:r>
            <a:endParaRPr sz="1800" b="1" i="1">
              <a:solidFill>
                <a:srgbClr val="FFFFFF"/>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3"/>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188" name="Google Shape;188;p23"/>
          <p:cNvSpPr txBox="1">
            <a:spLocks noGrp="1"/>
          </p:cNvSpPr>
          <p:nvPr>
            <p:ph type="subTitle" idx="4294967295"/>
          </p:nvPr>
        </p:nvSpPr>
        <p:spPr>
          <a:xfrm>
            <a:off x="1033300" y="4313050"/>
            <a:ext cx="7185000" cy="52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b="1">
                <a:solidFill>
                  <a:schemeClr val="lt1"/>
                </a:solidFill>
                <a:latin typeface="Arial"/>
                <a:ea typeface="Arial"/>
                <a:cs typeface="Arial"/>
                <a:sym typeface="Arial"/>
              </a:rPr>
              <a:t>Logo Created by Richwood Bank Marketing </a:t>
            </a:r>
            <a:r>
              <a:rPr lang="en" sz="1600">
                <a:solidFill>
                  <a:schemeClr val="lt1"/>
                </a:solidFill>
                <a:latin typeface="Arial"/>
                <a:ea typeface="Arial"/>
                <a:cs typeface="Arial"/>
                <a:sym typeface="Arial"/>
              </a:rPr>
              <a:t> </a:t>
            </a:r>
            <a:endParaRPr sz="1600" b="1">
              <a:solidFill>
                <a:srgbClr val="FFFFFF"/>
              </a:solidFill>
            </a:endParaRPr>
          </a:p>
        </p:txBody>
      </p:sp>
      <p:pic>
        <p:nvPicPr>
          <p:cNvPr id="189" name="Google Shape;189;p23"/>
          <p:cNvPicPr preferRelativeResize="0"/>
          <p:nvPr/>
        </p:nvPicPr>
        <p:blipFill>
          <a:blip r:embed="rId3">
            <a:alphaModFix/>
          </a:blip>
          <a:stretch>
            <a:fillRect/>
          </a:stretch>
        </p:blipFill>
        <p:spPr>
          <a:xfrm>
            <a:off x="1003688" y="196675"/>
            <a:ext cx="7244219" cy="4008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4"/>
          <p:cNvSpPr txBox="1"/>
          <p:nvPr/>
        </p:nvSpPr>
        <p:spPr>
          <a:xfrm>
            <a:off x="167850" y="1087850"/>
            <a:ext cx="8808300" cy="1256100"/>
          </a:xfrm>
          <a:prstGeom prst="rect">
            <a:avLst/>
          </a:prstGeom>
          <a:noFill/>
          <a:ln>
            <a:noFill/>
          </a:ln>
        </p:spPr>
        <p:txBody>
          <a:bodyPr spcFirstLastPara="1" wrap="square" lIns="91425" tIns="91425" rIns="91425" bIns="91425" anchor="t" anchorCtr="0">
            <a:noAutofit/>
          </a:bodyPr>
          <a:lstStyle/>
          <a:p>
            <a:pPr marL="0" lvl="0" indent="0" algn="ctr" rtl="0">
              <a:spcBef>
                <a:spcPts val="1000"/>
              </a:spcBef>
              <a:spcAft>
                <a:spcPts val="0"/>
              </a:spcAft>
              <a:buNone/>
            </a:pPr>
            <a:r>
              <a:rPr lang="en" sz="3600">
                <a:solidFill>
                  <a:srgbClr val="F3F3F3"/>
                </a:solidFill>
                <a:latin typeface="Dosis"/>
                <a:ea typeface="Dosis"/>
                <a:cs typeface="Dosis"/>
                <a:sym typeface="Dosis"/>
              </a:rPr>
              <a:t>Grounded in Knowledge </a:t>
            </a:r>
            <a:endParaRPr sz="3600">
              <a:solidFill>
                <a:srgbClr val="F3F3F3"/>
              </a:solidFill>
              <a:latin typeface="Dosis"/>
              <a:ea typeface="Dosis"/>
              <a:cs typeface="Dosis"/>
              <a:sym typeface="Dosis"/>
            </a:endParaRPr>
          </a:p>
          <a:p>
            <a:pPr marL="0" lvl="0" indent="0" algn="ctr" rtl="0">
              <a:spcBef>
                <a:spcPts val="1000"/>
              </a:spcBef>
              <a:spcAft>
                <a:spcPts val="1000"/>
              </a:spcAft>
              <a:buNone/>
            </a:pPr>
            <a:endParaRPr sz="3600">
              <a:solidFill>
                <a:srgbClr val="F3F3F3"/>
              </a:solidFill>
              <a:latin typeface="Dosis"/>
              <a:ea typeface="Dosis"/>
              <a:cs typeface="Dosis"/>
              <a:sym typeface="Dosis"/>
            </a:endParaRPr>
          </a:p>
        </p:txBody>
      </p:sp>
      <p:sp>
        <p:nvSpPr>
          <p:cNvPr id="195" name="Google Shape;195;p24"/>
          <p:cNvSpPr txBox="1">
            <a:spLocks noGrp="1"/>
          </p:cNvSpPr>
          <p:nvPr>
            <p:ph type="subTitle" idx="1"/>
          </p:nvPr>
        </p:nvSpPr>
        <p:spPr>
          <a:xfrm>
            <a:off x="1962000" y="3576325"/>
            <a:ext cx="5220000" cy="49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Dosis"/>
                <a:ea typeface="Dosis"/>
                <a:cs typeface="Dosis"/>
                <a:sym typeface="Dosis"/>
              </a:rPr>
              <a:t>Vision for North Union Graduates </a:t>
            </a:r>
            <a:endParaRPr>
              <a:latin typeface="Dosis"/>
              <a:ea typeface="Dosis"/>
              <a:cs typeface="Dosis"/>
              <a:sym typeface="Dosi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5"/>
          <p:cNvSpPr txBox="1">
            <a:spLocks noGrp="1"/>
          </p:cNvSpPr>
          <p:nvPr>
            <p:ph type="title"/>
          </p:nvPr>
        </p:nvSpPr>
        <p:spPr>
          <a:xfrm>
            <a:off x="1101386" y="272850"/>
            <a:ext cx="7574400" cy="749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The need for instructional change… </a:t>
            </a:r>
            <a:endParaRPr sz="3000"/>
          </a:p>
        </p:txBody>
      </p:sp>
      <p:sp>
        <p:nvSpPr>
          <p:cNvPr id="201" name="Google Shape;201;p2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pic>
        <p:nvPicPr>
          <p:cNvPr id="202" name="Google Shape;202;p25"/>
          <p:cNvPicPr preferRelativeResize="0"/>
          <p:nvPr/>
        </p:nvPicPr>
        <p:blipFill>
          <a:blip r:embed="rId3">
            <a:alphaModFix/>
          </a:blip>
          <a:stretch>
            <a:fillRect/>
          </a:stretch>
        </p:blipFill>
        <p:spPr>
          <a:xfrm>
            <a:off x="453050" y="1174350"/>
            <a:ext cx="8391525" cy="3486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6"/>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pic>
        <p:nvPicPr>
          <p:cNvPr id="208" name="Google Shape;208;p26"/>
          <p:cNvPicPr preferRelativeResize="0"/>
          <p:nvPr/>
        </p:nvPicPr>
        <p:blipFill>
          <a:blip r:embed="rId3">
            <a:alphaModFix/>
          </a:blip>
          <a:stretch>
            <a:fillRect/>
          </a:stretch>
        </p:blipFill>
        <p:spPr>
          <a:xfrm>
            <a:off x="487650" y="0"/>
            <a:ext cx="2616425" cy="4858025"/>
          </a:xfrm>
          <a:prstGeom prst="rect">
            <a:avLst/>
          </a:prstGeom>
          <a:noFill/>
          <a:ln>
            <a:noFill/>
          </a:ln>
        </p:spPr>
      </p:pic>
      <p:pic>
        <p:nvPicPr>
          <p:cNvPr id="209" name="Google Shape;209;p26"/>
          <p:cNvPicPr preferRelativeResize="0"/>
          <p:nvPr/>
        </p:nvPicPr>
        <p:blipFill>
          <a:blip r:embed="rId4">
            <a:alphaModFix/>
          </a:blip>
          <a:stretch>
            <a:fillRect/>
          </a:stretch>
        </p:blipFill>
        <p:spPr>
          <a:xfrm>
            <a:off x="6011975" y="91924"/>
            <a:ext cx="1623856" cy="1979425"/>
          </a:xfrm>
          <a:prstGeom prst="rect">
            <a:avLst/>
          </a:prstGeom>
          <a:noFill/>
          <a:ln>
            <a:noFill/>
          </a:ln>
        </p:spPr>
      </p:pic>
      <p:pic>
        <p:nvPicPr>
          <p:cNvPr id="210" name="Google Shape;210;p26"/>
          <p:cNvPicPr preferRelativeResize="0"/>
          <p:nvPr/>
        </p:nvPicPr>
        <p:blipFill>
          <a:blip r:embed="rId5">
            <a:alphaModFix/>
          </a:blip>
          <a:stretch>
            <a:fillRect/>
          </a:stretch>
        </p:blipFill>
        <p:spPr>
          <a:xfrm>
            <a:off x="4533812" y="315035"/>
            <a:ext cx="1478150" cy="2079153"/>
          </a:xfrm>
          <a:prstGeom prst="rect">
            <a:avLst/>
          </a:prstGeom>
          <a:noFill/>
          <a:ln>
            <a:noFill/>
          </a:ln>
        </p:spPr>
      </p:pic>
      <p:pic>
        <p:nvPicPr>
          <p:cNvPr id="211" name="Google Shape;211;p26"/>
          <p:cNvPicPr preferRelativeResize="0"/>
          <p:nvPr/>
        </p:nvPicPr>
        <p:blipFill>
          <a:blip r:embed="rId6">
            <a:alphaModFix/>
          </a:blip>
          <a:stretch>
            <a:fillRect/>
          </a:stretch>
        </p:blipFill>
        <p:spPr>
          <a:xfrm>
            <a:off x="2988300" y="46338"/>
            <a:ext cx="1541450" cy="2070587"/>
          </a:xfrm>
          <a:prstGeom prst="rect">
            <a:avLst/>
          </a:prstGeom>
          <a:noFill/>
          <a:ln>
            <a:noFill/>
          </a:ln>
        </p:spPr>
      </p:pic>
      <p:pic>
        <p:nvPicPr>
          <p:cNvPr id="212" name="Google Shape;212;p26"/>
          <p:cNvPicPr preferRelativeResize="0"/>
          <p:nvPr/>
        </p:nvPicPr>
        <p:blipFill>
          <a:blip r:embed="rId7">
            <a:alphaModFix/>
          </a:blip>
          <a:stretch>
            <a:fillRect/>
          </a:stretch>
        </p:blipFill>
        <p:spPr>
          <a:xfrm>
            <a:off x="4982150" y="2614913"/>
            <a:ext cx="1623850" cy="2085238"/>
          </a:xfrm>
          <a:prstGeom prst="rect">
            <a:avLst/>
          </a:prstGeom>
          <a:noFill/>
          <a:ln>
            <a:noFill/>
          </a:ln>
        </p:spPr>
      </p:pic>
      <p:pic>
        <p:nvPicPr>
          <p:cNvPr id="213" name="Google Shape;213;p26"/>
          <p:cNvPicPr preferRelativeResize="0"/>
          <p:nvPr/>
        </p:nvPicPr>
        <p:blipFill>
          <a:blip r:embed="rId8">
            <a:alphaModFix/>
          </a:blip>
          <a:stretch>
            <a:fillRect/>
          </a:stretch>
        </p:blipFill>
        <p:spPr>
          <a:xfrm>
            <a:off x="3249725" y="2492141"/>
            <a:ext cx="1478150" cy="1933387"/>
          </a:xfrm>
          <a:prstGeom prst="rect">
            <a:avLst/>
          </a:prstGeom>
          <a:noFill/>
          <a:ln>
            <a:noFill/>
          </a:ln>
        </p:spPr>
      </p:pic>
      <p:pic>
        <p:nvPicPr>
          <p:cNvPr id="214" name="Google Shape;214;p26"/>
          <p:cNvPicPr preferRelativeResize="0"/>
          <p:nvPr/>
        </p:nvPicPr>
        <p:blipFill>
          <a:blip r:embed="rId9">
            <a:alphaModFix/>
          </a:blip>
          <a:stretch>
            <a:fillRect/>
          </a:stretch>
        </p:blipFill>
        <p:spPr>
          <a:xfrm>
            <a:off x="6976000" y="2347425"/>
            <a:ext cx="1832925" cy="2352725"/>
          </a:xfrm>
          <a:prstGeom prst="rect">
            <a:avLst/>
          </a:prstGeom>
          <a:noFill/>
          <a:ln>
            <a:noFill/>
          </a:ln>
        </p:spPr>
      </p:pic>
      <p:sp>
        <p:nvSpPr>
          <p:cNvPr id="215" name="Google Shape;215;p26"/>
          <p:cNvSpPr/>
          <p:nvPr/>
        </p:nvSpPr>
        <p:spPr>
          <a:xfrm>
            <a:off x="2988300" y="46350"/>
            <a:ext cx="333000" cy="324900"/>
          </a:xfrm>
          <a:prstGeom prst="star5">
            <a:avLst>
              <a:gd name="adj" fmla="val 19098"/>
              <a:gd name="hf" fmla="val 105146"/>
              <a:gd name="vf" fmla="val 110557"/>
            </a:avLst>
          </a:prstGeom>
          <a:solidFill>
            <a:srgbClr val="FF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6"/>
          <p:cNvSpPr/>
          <p:nvPr/>
        </p:nvSpPr>
        <p:spPr>
          <a:xfrm>
            <a:off x="3249725" y="2409300"/>
            <a:ext cx="333000" cy="324900"/>
          </a:xfrm>
          <a:prstGeom prst="star5">
            <a:avLst>
              <a:gd name="adj" fmla="val 19098"/>
              <a:gd name="hf" fmla="val 105146"/>
              <a:gd name="vf" fmla="val 110557"/>
            </a:avLst>
          </a:prstGeom>
          <a:solidFill>
            <a:srgbClr val="FF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6"/>
          <p:cNvSpPr/>
          <p:nvPr/>
        </p:nvSpPr>
        <p:spPr>
          <a:xfrm>
            <a:off x="4982150" y="2530125"/>
            <a:ext cx="333000" cy="324900"/>
          </a:xfrm>
          <a:prstGeom prst="star5">
            <a:avLst>
              <a:gd name="adj" fmla="val 19098"/>
              <a:gd name="hf" fmla="val 105146"/>
              <a:gd name="vf" fmla="val 110557"/>
            </a:avLst>
          </a:prstGeom>
          <a:solidFill>
            <a:srgbClr val="FF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 name="Google Shape;218;p26"/>
          <p:cNvPicPr preferRelativeResize="0"/>
          <p:nvPr/>
        </p:nvPicPr>
        <p:blipFill>
          <a:blip r:embed="rId10">
            <a:alphaModFix/>
          </a:blip>
          <a:stretch>
            <a:fillRect/>
          </a:stretch>
        </p:blipFill>
        <p:spPr>
          <a:xfrm>
            <a:off x="7635813" y="91913"/>
            <a:ext cx="1457325" cy="2105025"/>
          </a:xfrm>
          <a:prstGeom prst="rect">
            <a:avLst/>
          </a:prstGeom>
          <a:noFill/>
          <a:ln>
            <a:noFill/>
          </a:ln>
        </p:spPr>
      </p:pic>
      <p:sp>
        <p:nvSpPr>
          <p:cNvPr id="219" name="Google Shape;219;p26"/>
          <p:cNvSpPr/>
          <p:nvPr/>
        </p:nvSpPr>
        <p:spPr>
          <a:xfrm>
            <a:off x="7635813" y="46350"/>
            <a:ext cx="333000" cy="324900"/>
          </a:xfrm>
          <a:prstGeom prst="star5">
            <a:avLst>
              <a:gd name="adj" fmla="val 19098"/>
              <a:gd name="hf" fmla="val 105146"/>
              <a:gd name="vf" fmla="val 110557"/>
            </a:avLst>
          </a:prstGeom>
          <a:solidFill>
            <a:srgbClr val="FF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6"/>
          <p:cNvSpPr/>
          <p:nvPr/>
        </p:nvSpPr>
        <p:spPr>
          <a:xfrm>
            <a:off x="4500138" y="269225"/>
            <a:ext cx="333000" cy="324900"/>
          </a:xfrm>
          <a:prstGeom prst="star5">
            <a:avLst>
              <a:gd name="adj" fmla="val 19098"/>
              <a:gd name="hf" fmla="val 105146"/>
              <a:gd name="vf" fmla="val 110557"/>
            </a:avLst>
          </a:prstGeom>
          <a:solidFill>
            <a:srgbClr val="F1C23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6"/>
          <p:cNvSpPr/>
          <p:nvPr/>
        </p:nvSpPr>
        <p:spPr>
          <a:xfrm>
            <a:off x="6011975" y="46350"/>
            <a:ext cx="333000" cy="324900"/>
          </a:xfrm>
          <a:prstGeom prst="star5">
            <a:avLst>
              <a:gd name="adj" fmla="val 19098"/>
              <a:gd name="hf" fmla="val 105146"/>
              <a:gd name="vf" fmla="val 110557"/>
            </a:avLst>
          </a:prstGeom>
          <a:solidFill>
            <a:srgbClr val="F1C23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7"/>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sp>
        <p:nvSpPr>
          <p:cNvPr id="227" name="Google Shape;227;p27"/>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a:t>Digital Toolbox of Student Engagement Strategies </a:t>
            </a:r>
            <a:endParaRPr/>
          </a:p>
        </p:txBody>
      </p:sp>
      <p:pic>
        <p:nvPicPr>
          <p:cNvPr id="228" name="Google Shape;228;p27"/>
          <p:cNvPicPr preferRelativeResize="0"/>
          <p:nvPr/>
        </p:nvPicPr>
        <p:blipFill>
          <a:blip r:embed="rId3">
            <a:alphaModFix/>
          </a:blip>
          <a:stretch>
            <a:fillRect/>
          </a:stretch>
        </p:blipFill>
        <p:spPr>
          <a:xfrm>
            <a:off x="957650" y="43525"/>
            <a:ext cx="8060949" cy="2865275"/>
          </a:xfrm>
          <a:prstGeom prst="rect">
            <a:avLst/>
          </a:prstGeom>
          <a:noFill/>
          <a:ln>
            <a:noFill/>
          </a:ln>
        </p:spPr>
      </p:pic>
      <p:pic>
        <p:nvPicPr>
          <p:cNvPr id="229" name="Google Shape;229;p27"/>
          <p:cNvPicPr preferRelativeResize="0"/>
          <p:nvPr/>
        </p:nvPicPr>
        <p:blipFill>
          <a:blip r:embed="rId4">
            <a:alphaModFix/>
          </a:blip>
          <a:stretch>
            <a:fillRect/>
          </a:stretch>
        </p:blipFill>
        <p:spPr>
          <a:xfrm>
            <a:off x="2803074" y="2908799"/>
            <a:ext cx="2042974" cy="1474450"/>
          </a:xfrm>
          <a:prstGeom prst="rect">
            <a:avLst/>
          </a:prstGeom>
          <a:noFill/>
          <a:ln>
            <a:noFill/>
          </a:ln>
        </p:spPr>
      </p:pic>
      <p:pic>
        <p:nvPicPr>
          <p:cNvPr id="230" name="Google Shape;230;p27"/>
          <p:cNvPicPr preferRelativeResize="0"/>
          <p:nvPr/>
        </p:nvPicPr>
        <p:blipFill>
          <a:blip r:embed="rId5">
            <a:alphaModFix/>
          </a:blip>
          <a:stretch>
            <a:fillRect/>
          </a:stretch>
        </p:blipFill>
        <p:spPr>
          <a:xfrm>
            <a:off x="5977825" y="2789151"/>
            <a:ext cx="2042974" cy="15336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a:t>Staff Job Shadowing Experience - </a:t>
            </a:r>
            <a:endParaRPr/>
          </a:p>
          <a:p>
            <a:pPr marL="0" lvl="0" indent="0" algn="l" rtl="0">
              <a:spcBef>
                <a:spcPts val="360"/>
              </a:spcBef>
              <a:spcAft>
                <a:spcPts val="0"/>
              </a:spcAft>
              <a:buNone/>
            </a:pPr>
            <a:r>
              <a:rPr lang="en"/>
              <a:t>Reinforcing the need for instructional change</a:t>
            </a:r>
            <a:endParaRPr/>
          </a:p>
        </p:txBody>
      </p:sp>
      <p:sp>
        <p:nvSpPr>
          <p:cNvPr id="236" name="Google Shape;236;p28"/>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pic>
        <p:nvPicPr>
          <p:cNvPr id="237" name="Google Shape;237;p28"/>
          <p:cNvPicPr preferRelativeResize="0"/>
          <p:nvPr/>
        </p:nvPicPr>
        <p:blipFill>
          <a:blip r:embed="rId3">
            <a:alphaModFix/>
          </a:blip>
          <a:stretch>
            <a:fillRect/>
          </a:stretch>
        </p:blipFill>
        <p:spPr>
          <a:xfrm>
            <a:off x="1449475" y="2351025"/>
            <a:ext cx="3280450" cy="2029150"/>
          </a:xfrm>
          <a:prstGeom prst="rect">
            <a:avLst/>
          </a:prstGeom>
          <a:noFill/>
          <a:ln>
            <a:noFill/>
          </a:ln>
        </p:spPr>
      </p:pic>
      <p:pic>
        <p:nvPicPr>
          <p:cNvPr id="238" name="Google Shape;238;p28"/>
          <p:cNvPicPr preferRelativeResize="0"/>
          <p:nvPr/>
        </p:nvPicPr>
        <p:blipFill>
          <a:blip r:embed="rId4">
            <a:alphaModFix/>
          </a:blip>
          <a:stretch>
            <a:fillRect/>
          </a:stretch>
        </p:blipFill>
        <p:spPr>
          <a:xfrm>
            <a:off x="1313375" y="117625"/>
            <a:ext cx="3330028" cy="2233400"/>
          </a:xfrm>
          <a:prstGeom prst="rect">
            <a:avLst/>
          </a:prstGeom>
          <a:noFill/>
          <a:ln>
            <a:noFill/>
          </a:ln>
        </p:spPr>
      </p:pic>
      <p:pic>
        <p:nvPicPr>
          <p:cNvPr id="239" name="Google Shape;239;p28"/>
          <p:cNvPicPr preferRelativeResize="0"/>
          <p:nvPr/>
        </p:nvPicPr>
        <p:blipFill>
          <a:blip r:embed="rId5">
            <a:alphaModFix/>
          </a:blip>
          <a:stretch>
            <a:fillRect/>
          </a:stretch>
        </p:blipFill>
        <p:spPr>
          <a:xfrm>
            <a:off x="4882325" y="152400"/>
            <a:ext cx="4109276" cy="3803113"/>
          </a:xfrm>
          <a:prstGeom prst="rect">
            <a:avLst/>
          </a:prstGeom>
          <a:noFill/>
          <a:ln>
            <a:noFill/>
          </a:ln>
        </p:spPr>
      </p:pic>
      <p:sp>
        <p:nvSpPr>
          <p:cNvPr id="240" name="Google Shape;240;p28"/>
          <p:cNvSpPr txBox="1"/>
          <p:nvPr/>
        </p:nvSpPr>
        <p:spPr>
          <a:xfrm>
            <a:off x="5078225" y="3984600"/>
            <a:ext cx="3761100" cy="37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PLC Reflection Data</a:t>
            </a:r>
            <a:endParaRPr>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9"/>
          <p:cNvSpPr txBox="1"/>
          <p:nvPr/>
        </p:nvSpPr>
        <p:spPr>
          <a:xfrm>
            <a:off x="167850" y="1104150"/>
            <a:ext cx="8808300" cy="2158200"/>
          </a:xfrm>
          <a:prstGeom prst="rect">
            <a:avLst/>
          </a:prstGeom>
          <a:noFill/>
          <a:ln>
            <a:noFill/>
          </a:ln>
        </p:spPr>
        <p:txBody>
          <a:bodyPr spcFirstLastPara="1" wrap="square" lIns="91425" tIns="91425" rIns="91425" bIns="91425" anchor="t" anchorCtr="0">
            <a:noAutofit/>
          </a:bodyPr>
          <a:lstStyle/>
          <a:p>
            <a:pPr marL="0" lvl="0" indent="0" algn="ctr" rtl="0">
              <a:spcBef>
                <a:spcPts val="1000"/>
              </a:spcBef>
              <a:spcAft>
                <a:spcPts val="0"/>
              </a:spcAft>
              <a:buNone/>
            </a:pPr>
            <a:r>
              <a:rPr lang="en" sz="3600">
                <a:solidFill>
                  <a:srgbClr val="F3F3F3"/>
                </a:solidFill>
                <a:latin typeface="Dosis"/>
                <a:ea typeface="Dosis"/>
                <a:cs typeface="Dosis"/>
                <a:sym typeface="Dosis"/>
              </a:rPr>
              <a:t>Equipped for the World of Work</a:t>
            </a:r>
            <a:endParaRPr sz="3600">
              <a:solidFill>
                <a:srgbClr val="F3F3F3"/>
              </a:solidFill>
              <a:latin typeface="Dosis"/>
              <a:ea typeface="Dosis"/>
              <a:cs typeface="Dosis"/>
              <a:sym typeface="Dosis"/>
            </a:endParaRPr>
          </a:p>
          <a:p>
            <a:pPr marL="0" lvl="0" indent="0" algn="ctr" rtl="0">
              <a:spcBef>
                <a:spcPts val="1000"/>
              </a:spcBef>
              <a:spcAft>
                <a:spcPts val="1000"/>
              </a:spcAft>
              <a:buNone/>
            </a:pPr>
            <a:endParaRPr sz="3600">
              <a:solidFill>
                <a:srgbClr val="F3F3F3"/>
              </a:solidFill>
              <a:latin typeface="Dosis"/>
              <a:ea typeface="Dosis"/>
              <a:cs typeface="Dosis"/>
              <a:sym typeface="Dosis"/>
            </a:endParaRPr>
          </a:p>
        </p:txBody>
      </p:sp>
      <p:sp>
        <p:nvSpPr>
          <p:cNvPr id="246" name="Google Shape;246;p29"/>
          <p:cNvSpPr txBox="1">
            <a:spLocks noGrp="1"/>
          </p:cNvSpPr>
          <p:nvPr>
            <p:ph type="subTitle" idx="1"/>
          </p:nvPr>
        </p:nvSpPr>
        <p:spPr>
          <a:xfrm>
            <a:off x="1962000" y="3576325"/>
            <a:ext cx="5220000" cy="49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Dosis"/>
                <a:ea typeface="Dosis"/>
                <a:cs typeface="Dosis"/>
                <a:sym typeface="Dosis"/>
              </a:rPr>
              <a:t>Vision for North Union Graduates </a:t>
            </a:r>
            <a:endParaRPr>
              <a:latin typeface="Dosis"/>
              <a:ea typeface="Dosis"/>
              <a:cs typeface="Dosis"/>
              <a:sym typeface="Dosi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0"/>
          <p:cNvSpPr txBox="1">
            <a:spLocks noGrp="1"/>
          </p:cNvSpPr>
          <p:nvPr>
            <p:ph type="title" idx="4294967295"/>
          </p:nvPr>
        </p:nvSpPr>
        <p:spPr>
          <a:xfrm>
            <a:off x="1104900" y="276075"/>
            <a:ext cx="6724500" cy="749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t>Inviting the Students</a:t>
            </a:r>
            <a:endParaRPr sz="3600"/>
          </a:p>
        </p:txBody>
      </p:sp>
      <p:sp>
        <p:nvSpPr>
          <p:cNvPr id="252" name="Google Shape;252;p30"/>
          <p:cNvSpPr txBox="1">
            <a:spLocks noGrp="1"/>
          </p:cNvSpPr>
          <p:nvPr>
            <p:ph type="body" idx="4294967295"/>
          </p:nvPr>
        </p:nvSpPr>
        <p:spPr>
          <a:xfrm>
            <a:off x="1104900" y="2433975"/>
            <a:ext cx="3625200" cy="21126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None/>
            </a:pPr>
            <a:r>
              <a:rPr lang="en" sz="2000"/>
              <a:t>A complex idea can be conveyed with just a single still image, namely making it possible to absorb large amounts of data quickly.</a:t>
            </a:r>
            <a:endParaRPr sz="2000"/>
          </a:p>
        </p:txBody>
      </p:sp>
      <p:sp>
        <p:nvSpPr>
          <p:cNvPr id="253" name="Google Shape;253;p30"/>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pic>
        <p:nvPicPr>
          <p:cNvPr id="254" name="Google Shape;254;p30"/>
          <p:cNvPicPr preferRelativeResize="0"/>
          <p:nvPr/>
        </p:nvPicPr>
        <p:blipFill>
          <a:blip r:embed="rId3">
            <a:alphaModFix/>
          </a:blip>
          <a:stretch>
            <a:fillRect/>
          </a:stretch>
        </p:blipFill>
        <p:spPr>
          <a:xfrm>
            <a:off x="5046174" y="205800"/>
            <a:ext cx="3634247" cy="4574324"/>
          </a:xfrm>
          <a:prstGeom prst="rect">
            <a:avLst/>
          </a:prstGeom>
          <a:noFill/>
          <a:ln>
            <a:noFill/>
          </a:ln>
        </p:spPr>
      </p:pic>
      <p:pic>
        <p:nvPicPr>
          <p:cNvPr id="255" name="Google Shape;255;p30"/>
          <p:cNvPicPr preferRelativeResize="0"/>
          <p:nvPr/>
        </p:nvPicPr>
        <p:blipFill>
          <a:blip r:embed="rId4">
            <a:alphaModFix/>
          </a:blip>
          <a:stretch>
            <a:fillRect/>
          </a:stretch>
        </p:blipFill>
        <p:spPr>
          <a:xfrm>
            <a:off x="594900" y="1025175"/>
            <a:ext cx="4140225" cy="3799601"/>
          </a:xfrm>
          <a:prstGeom prst="rect">
            <a:avLst/>
          </a:prstGeom>
          <a:noFill/>
          <a:ln>
            <a:noFill/>
          </a:ln>
        </p:spPr>
      </p:pic>
      <p:sp>
        <p:nvSpPr>
          <p:cNvPr id="256" name="Google Shape;256;p30"/>
          <p:cNvSpPr/>
          <p:nvPr/>
        </p:nvSpPr>
        <p:spPr>
          <a:xfrm rot="-654847">
            <a:off x="7167892" y="962907"/>
            <a:ext cx="1975839" cy="1920295"/>
          </a:xfrm>
          <a:prstGeom prst="star6">
            <a:avLst>
              <a:gd name="adj" fmla="val 28868"/>
              <a:gd name="hf" fmla="val 115470"/>
            </a:avLst>
          </a:prstGeom>
          <a:solidFill>
            <a:srgbClr val="3C78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800">
                <a:solidFill>
                  <a:schemeClr val="dk1"/>
                </a:solidFill>
                <a:latin typeface="Boogaloo"/>
                <a:ea typeface="Boogaloo"/>
                <a:cs typeface="Boogaloo"/>
                <a:sym typeface="Boogaloo"/>
              </a:rPr>
              <a:t>38% Healthcare</a:t>
            </a:r>
            <a:endParaRPr sz="1800">
              <a:solidFill>
                <a:schemeClr val="dk1"/>
              </a:solidFill>
              <a:latin typeface="Boogaloo"/>
              <a:ea typeface="Boogaloo"/>
              <a:cs typeface="Boogaloo"/>
              <a:sym typeface="Boogaloo"/>
            </a:endParaRPr>
          </a:p>
          <a:p>
            <a:pPr marL="0" lvl="0" indent="0" algn="ctr" rtl="0">
              <a:spcBef>
                <a:spcPts val="0"/>
              </a:spcBef>
              <a:spcAft>
                <a:spcPts val="0"/>
              </a:spcAft>
              <a:buClr>
                <a:schemeClr val="dk1"/>
              </a:buClr>
              <a:buSzPts val="1100"/>
              <a:buFont typeface="Arial"/>
              <a:buNone/>
            </a:pPr>
            <a:r>
              <a:rPr lang="en" sz="1800">
                <a:solidFill>
                  <a:schemeClr val="dk1"/>
                </a:solidFill>
                <a:latin typeface="Boogaloo"/>
                <a:ea typeface="Boogaloo"/>
                <a:cs typeface="Boogaloo"/>
                <a:sym typeface="Boogaloo"/>
              </a:rPr>
              <a:t>Professions</a:t>
            </a:r>
            <a:endParaRPr sz="1800">
              <a:solidFill>
                <a:schemeClr val="dk1"/>
              </a:solidFill>
              <a:latin typeface="Boogaloo"/>
              <a:ea typeface="Boogaloo"/>
              <a:cs typeface="Boogaloo"/>
              <a:sym typeface="Boogalo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1"/>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pic>
        <p:nvPicPr>
          <p:cNvPr id="262" name="Google Shape;262;p31"/>
          <p:cNvPicPr preferRelativeResize="0"/>
          <p:nvPr/>
        </p:nvPicPr>
        <p:blipFill>
          <a:blip r:embed="rId3">
            <a:alphaModFix/>
          </a:blip>
          <a:stretch>
            <a:fillRect/>
          </a:stretch>
        </p:blipFill>
        <p:spPr>
          <a:xfrm>
            <a:off x="2041188" y="696688"/>
            <a:ext cx="5242974" cy="3750125"/>
          </a:xfrm>
          <a:prstGeom prst="rect">
            <a:avLst/>
          </a:prstGeom>
          <a:noFill/>
          <a:ln>
            <a:noFill/>
          </a:ln>
        </p:spPr>
      </p:pic>
      <p:sp>
        <p:nvSpPr>
          <p:cNvPr id="263" name="Google Shape;263;p31"/>
          <p:cNvSpPr txBox="1"/>
          <p:nvPr/>
        </p:nvSpPr>
        <p:spPr>
          <a:xfrm>
            <a:off x="2041275" y="13425"/>
            <a:ext cx="5242800" cy="51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FFFFFF"/>
                </a:solidFill>
                <a:latin typeface="Roboto"/>
                <a:ea typeface="Roboto"/>
                <a:cs typeface="Roboto"/>
                <a:sym typeface="Roboto"/>
              </a:rPr>
              <a:t>NEW Pre Nursing Pathway </a:t>
            </a:r>
            <a:endParaRPr sz="2200">
              <a:solidFill>
                <a:srgbClr val="FFFFFF"/>
              </a:solidFill>
              <a:latin typeface="Roboto"/>
              <a:ea typeface="Roboto"/>
              <a:cs typeface="Roboto"/>
              <a:sym typeface="Roboto"/>
            </a:endParaRPr>
          </a:p>
        </p:txBody>
      </p:sp>
      <p:sp>
        <p:nvSpPr>
          <p:cNvPr id="264" name="Google Shape;264;p31"/>
          <p:cNvSpPr txBox="1"/>
          <p:nvPr/>
        </p:nvSpPr>
        <p:spPr>
          <a:xfrm>
            <a:off x="1611550" y="4498875"/>
            <a:ext cx="6459600" cy="51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FFFFFF"/>
                </a:solidFill>
                <a:latin typeface="Roboto"/>
                <a:ea typeface="Roboto"/>
                <a:cs typeface="Roboto"/>
                <a:sym typeface="Roboto"/>
              </a:rPr>
              <a:t>Collaboration with Tri Rivers Career Center </a:t>
            </a:r>
            <a:endParaRPr sz="2200">
              <a:solidFill>
                <a:srgbClr val="FFFFFF"/>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2"/>
          <p:cNvSpPr txBox="1">
            <a:spLocks noGrp="1"/>
          </p:cNvSpPr>
          <p:nvPr>
            <p:ph type="ctrTitle" idx="4294967295"/>
          </p:nvPr>
        </p:nvSpPr>
        <p:spPr>
          <a:xfrm>
            <a:off x="1141050" y="238475"/>
            <a:ext cx="71442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3000" b="1">
              <a:solidFill>
                <a:srgbClr val="FF8700"/>
              </a:solidFill>
            </a:endParaRPr>
          </a:p>
          <a:p>
            <a:pPr marL="0" lvl="0" indent="0" algn="l" rtl="0">
              <a:spcBef>
                <a:spcPts val="0"/>
              </a:spcBef>
              <a:spcAft>
                <a:spcPts val="0"/>
              </a:spcAft>
              <a:buClr>
                <a:schemeClr val="dk1"/>
              </a:buClr>
              <a:buSzPts val="1100"/>
              <a:buFont typeface="Arial"/>
              <a:buNone/>
            </a:pPr>
            <a:r>
              <a:rPr lang="en" sz="3000">
                <a:solidFill>
                  <a:srgbClr val="000000"/>
                </a:solidFill>
              </a:rPr>
              <a:t>Menu of Career Choices: </a:t>
            </a:r>
            <a:r>
              <a:rPr lang="en" sz="3000" b="1">
                <a:solidFill>
                  <a:srgbClr val="FF9900"/>
                </a:solidFill>
              </a:rPr>
              <a:t>Declare 1 Pathway</a:t>
            </a:r>
            <a:endParaRPr sz="3000" b="1">
              <a:solidFill>
                <a:srgbClr val="FF8700"/>
              </a:solidFill>
            </a:endParaRPr>
          </a:p>
          <a:p>
            <a:pPr marL="0" lvl="0" indent="0" algn="l" rtl="0">
              <a:spcBef>
                <a:spcPts val="0"/>
              </a:spcBef>
              <a:spcAft>
                <a:spcPts val="0"/>
              </a:spcAft>
              <a:buNone/>
            </a:pPr>
            <a:endParaRPr sz="3600" b="1">
              <a:solidFill>
                <a:srgbClr val="FF8700"/>
              </a:solidFill>
            </a:endParaRPr>
          </a:p>
        </p:txBody>
      </p:sp>
      <p:sp>
        <p:nvSpPr>
          <p:cNvPr id="270" name="Google Shape;270;p32"/>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sp>
        <p:nvSpPr>
          <p:cNvPr id="271" name="Google Shape;271;p32"/>
          <p:cNvSpPr txBox="1"/>
          <p:nvPr/>
        </p:nvSpPr>
        <p:spPr>
          <a:xfrm>
            <a:off x="525325" y="970175"/>
            <a:ext cx="4152300" cy="392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1800" b="1">
                <a:solidFill>
                  <a:schemeClr val="dk1"/>
                </a:solidFill>
                <a:latin typeface="Roboto"/>
                <a:ea typeface="Roboto"/>
                <a:cs typeface="Roboto"/>
                <a:sym typeface="Roboto"/>
              </a:rPr>
              <a:t>North Union High School</a:t>
            </a:r>
            <a:endParaRPr sz="1800" b="1">
              <a:solidFill>
                <a:schemeClr val="dk1"/>
              </a:solidFill>
              <a:latin typeface="Roboto"/>
              <a:ea typeface="Roboto"/>
              <a:cs typeface="Roboto"/>
              <a:sym typeface="Roboto"/>
            </a:endParaRPr>
          </a:p>
          <a:p>
            <a:pPr marL="0" lvl="0" indent="0" algn="ctr" rtl="0">
              <a:lnSpc>
                <a:spcPct val="115000"/>
              </a:lnSpc>
              <a:spcBef>
                <a:spcPts val="1600"/>
              </a:spcBef>
              <a:spcAft>
                <a:spcPts val="0"/>
              </a:spcAft>
              <a:buClr>
                <a:schemeClr val="dk1"/>
              </a:buClr>
              <a:buSzPts val="1100"/>
              <a:buFont typeface="Arial"/>
              <a:buNone/>
            </a:pPr>
            <a:r>
              <a:rPr lang="en">
                <a:solidFill>
                  <a:schemeClr val="dk1"/>
                </a:solidFill>
                <a:latin typeface="Roboto"/>
                <a:ea typeface="Roboto"/>
                <a:cs typeface="Roboto"/>
                <a:sym typeface="Roboto"/>
              </a:rPr>
              <a:t>Agricultural &amp; Environmental Systems</a:t>
            </a:r>
            <a:endParaRPr>
              <a:solidFill>
                <a:schemeClr val="dk1"/>
              </a:solidFill>
              <a:latin typeface="Roboto"/>
              <a:ea typeface="Roboto"/>
              <a:cs typeface="Roboto"/>
              <a:sym typeface="Roboto"/>
            </a:endParaRPr>
          </a:p>
          <a:p>
            <a:pPr marL="0" lvl="0" indent="0" algn="ctr" rtl="0">
              <a:lnSpc>
                <a:spcPct val="115000"/>
              </a:lnSpc>
              <a:spcBef>
                <a:spcPts val="1000"/>
              </a:spcBef>
              <a:spcAft>
                <a:spcPts val="0"/>
              </a:spcAft>
              <a:buClr>
                <a:schemeClr val="dk1"/>
              </a:buClr>
              <a:buSzPts val="1100"/>
              <a:buFont typeface="Arial"/>
              <a:buNone/>
            </a:pPr>
            <a:r>
              <a:rPr lang="en">
                <a:solidFill>
                  <a:schemeClr val="dk1"/>
                </a:solidFill>
                <a:latin typeface="Roboto"/>
                <a:ea typeface="Roboto"/>
                <a:cs typeface="Roboto"/>
                <a:sym typeface="Roboto"/>
              </a:rPr>
              <a:t>Business Administration</a:t>
            </a:r>
            <a:endParaRPr>
              <a:solidFill>
                <a:schemeClr val="dk1"/>
              </a:solidFill>
              <a:latin typeface="Roboto"/>
              <a:ea typeface="Roboto"/>
              <a:cs typeface="Roboto"/>
              <a:sym typeface="Roboto"/>
            </a:endParaRPr>
          </a:p>
          <a:p>
            <a:pPr marL="0" lvl="0" indent="0" algn="ctr" rtl="0">
              <a:lnSpc>
                <a:spcPct val="115000"/>
              </a:lnSpc>
              <a:spcBef>
                <a:spcPts val="1000"/>
              </a:spcBef>
              <a:spcAft>
                <a:spcPts val="0"/>
              </a:spcAft>
              <a:buNone/>
            </a:pPr>
            <a:r>
              <a:rPr lang="en">
                <a:solidFill>
                  <a:schemeClr val="dk1"/>
                </a:solidFill>
                <a:latin typeface="Roboto"/>
                <a:ea typeface="Roboto"/>
                <a:cs typeface="Roboto"/>
                <a:sym typeface="Roboto"/>
              </a:rPr>
              <a:t>Engineering (Added 4th Course)</a:t>
            </a:r>
            <a:endParaRPr>
              <a:solidFill>
                <a:schemeClr val="dk1"/>
              </a:solidFill>
              <a:latin typeface="Roboto"/>
              <a:ea typeface="Roboto"/>
              <a:cs typeface="Roboto"/>
              <a:sym typeface="Roboto"/>
            </a:endParaRPr>
          </a:p>
          <a:p>
            <a:pPr marL="0" lvl="0" indent="0" algn="ctr" rtl="0">
              <a:lnSpc>
                <a:spcPct val="115000"/>
              </a:lnSpc>
              <a:spcBef>
                <a:spcPts val="1000"/>
              </a:spcBef>
              <a:spcAft>
                <a:spcPts val="0"/>
              </a:spcAft>
              <a:buClr>
                <a:schemeClr val="dk1"/>
              </a:buClr>
              <a:buSzPts val="1100"/>
              <a:buFont typeface="Arial"/>
              <a:buNone/>
            </a:pPr>
            <a:r>
              <a:rPr lang="en" b="1">
                <a:solidFill>
                  <a:schemeClr val="dk1"/>
                </a:solidFill>
                <a:latin typeface="Roboto"/>
                <a:ea typeface="Roboto"/>
                <a:cs typeface="Roboto"/>
                <a:sym typeface="Roboto"/>
              </a:rPr>
              <a:t>NEW</a:t>
            </a:r>
            <a:r>
              <a:rPr lang="en">
                <a:solidFill>
                  <a:schemeClr val="dk1"/>
                </a:solidFill>
                <a:latin typeface="Roboto"/>
                <a:ea typeface="Roboto"/>
                <a:cs typeface="Roboto"/>
                <a:sym typeface="Roboto"/>
              </a:rPr>
              <a:t> - Pre Nursing </a:t>
            </a:r>
            <a:endParaRPr>
              <a:solidFill>
                <a:schemeClr val="dk1"/>
              </a:solidFill>
              <a:latin typeface="Roboto"/>
              <a:ea typeface="Roboto"/>
              <a:cs typeface="Roboto"/>
              <a:sym typeface="Roboto"/>
            </a:endParaRPr>
          </a:p>
          <a:p>
            <a:pPr marL="0" lvl="0" indent="0" algn="ctr" rtl="0">
              <a:lnSpc>
                <a:spcPct val="115000"/>
              </a:lnSpc>
              <a:spcBef>
                <a:spcPts val="1000"/>
              </a:spcBef>
              <a:spcAft>
                <a:spcPts val="0"/>
              </a:spcAft>
              <a:buClr>
                <a:schemeClr val="dk1"/>
              </a:buClr>
              <a:buSzPts val="1100"/>
              <a:buFont typeface="Arial"/>
              <a:buNone/>
            </a:pPr>
            <a:r>
              <a:rPr lang="en" b="1">
                <a:solidFill>
                  <a:schemeClr val="dk1"/>
                </a:solidFill>
                <a:latin typeface="Roboto"/>
                <a:ea typeface="Roboto"/>
                <a:cs typeface="Roboto"/>
                <a:sym typeface="Roboto"/>
              </a:rPr>
              <a:t>NEW</a:t>
            </a:r>
            <a:r>
              <a:rPr lang="en">
                <a:solidFill>
                  <a:schemeClr val="dk1"/>
                </a:solidFill>
                <a:latin typeface="Roboto"/>
                <a:ea typeface="Roboto"/>
                <a:cs typeface="Roboto"/>
                <a:sym typeface="Roboto"/>
              </a:rPr>
              <a:t> - Construction Technology</a:t>
            </a:r>
            <a:endParaRPr>
              <a:solidFill>
                <a:schemeClr val="dk1"/>
              </a:solidFill>
              <a:latin typeface="Roboto"/>
              <a:ea typeface="Roboto"/>
              <a:cs typeface="Roboto"/>
              <a:sym typeface="Roboto"/>
            </a:endParaRPr>
          </a:p>
          <a:p>
            <a:pPr marL="0" lvl="0" indent="0" algn="ctr" rtl="0">
              <a:lnSpc>
                <a:spcPct val="115000"/>
              </a:lnSpc>
              <a:spcBef>
                <a:spcPts val="1000"/>
              </a:spcBef>
              <a:spcAft>
                <a:spcPts val="0"/>
              </a:spcAft>
              <a:buClr>
                <a:schemeClr val="dk1"/>
              </a:buClr>
              <a:buSzPts val="1100"/>
              <a:buFont typeface="Arial"/>
              <a:buNone/>
            </a:pPr>
            <a:r>
              <a:rPr lang="en">
                <a:solidFill>
                  <a:schemeClr val="dk1"/>
                </a:solidFill>
                <a:latin typeface="Roboto"/>
                <a:ea typeface="Roboto"/>
                <a:cs typeface="Roboto"/>
                <a:sym typeface="Roboto"/>
              </a:rPr>
              <a:t>MultiMedia</a:t>
            </a:r>
            <a:endParaRPr>
              <a:solidFill>
                <a:schemeClr val="dk1"/>
              </a:solidFill>
              <a:latin typeface="Roboto"/>
              <a:ea typeface="Roboto"/>
              <a:cs typeface="Roboto"/>
              <a:sym typeface="Roboto"/>
            </a:endParaRPr>
          </a:p>
          <a:p>
            <a:pPr marL="0" lvl="0" indent="0" algn="ctr" rtl="0">
              <a:lnSpc>
                <a:spcPct val="115000"/>
              </a:lnSpc>
              <a:spcBef>
                <a:spcPts val="1000"/>
              </a:spcBef>
              <a:spcAft>
                <a:spcPts val="0"/>
              </a:spcAft>
              <a:buClr>
                <a:schemeClr val="dk1"/>
              </a:buClr>
              <a:buSzPts val="1100"/>
              <a:buFont typeface="Arial"/>
              <a:buNone/>
            </a:pPr>
            <a:r>
              <a:rPr lang="en">
                <a:solidFill>
                  <a:schemeClr val="dk1"/>
                </a:solidFill>
                <a:latin typeface="Roboto"/>
                <a:ea typeface="Roboto"/>
                <a:cs typeface="Roboto"/>
                <a:sym typeface="Roboto"/>
              </a:rPr>
              <a:t>CCP Pathway - 15 credit hours</a:t>
            </a:r>
            <a:endParaRPr>
              <a:solidFill>
                <a:schemeClr val="dk1"/>
              </a:solidFill>
              <a:latin typeface="Roboto"/>
              <a:ea typeface="Roboto"/>
              <a:cs typeface="Roboto"/>
              <a:sym typeface="Roboto"/>
            </a:endParaRPr>
          </a:p>
          <a:p>
            <a:pPr marL="0" lvl="0" indent="0" algn="l" rtl="0">
              <a:spcBef>
                <a:spcPts val="600"/>
              </a:spcBef>
              <a:spcAft>
                <a:spcPts val="0"/>
              </a:spcAft>
              <a:buClr>
                <a:schemeClr val="dk1"/>
              </a:buClr>
              <a:buSzPts val="1100"/>
              <a:buFont typeface="Arial"/>
              <a:buNone/>
            </a:pPr>
            <a:endParaRPr sz="2600">
              <a:solidFill>
                <a:srgbClr val="222222"/>
              </a:solidFill>
              <a:latin typeface="Roboto"/>
              <a:ea typeface="Roboto"/>
              <a:cs typeface="Roboto"/>
              <a:sym typeface="Roboto"/>
            </a:endParaRPr>
          </a:p>
        </p:txBody>
      </p:sp>
      <p:sp>
        <p:nvSpPr>
          <p:cNvPr id="272" name="Google Shape;272;p32"/>
          <p:cNvSpPr txBox="1"/>
          <p:nvPr/>
        </p:nvSpPr>
        <p:spPr>
          <a:xfrm>
            <a:off x="5598950" y="870650"/>
            <a:ext cx="3469200" cy="3589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b="1">
                <a:solidFill>
                  <a:schemeClr val="dk1"/>
                </a:solidFill>
                <a:latin typeface="Roboto"/>
                <a:ea typeface="Roboto"/>
                <a:cs typeface="Roboto"/>
                <a:sym typeface="Roboto"/>
              </a:rPr>
              <a:t>Tri Rivers Career Center </a:t>
            </a:r>
            <a:endParaRPr sz="1800" b="1">
              <a:solidFill>
                <a:schemeClr val="dk1"/>
              </a:solidFill>
              <a:latin typeface="Roboto"/>
              <a:ea typeface="Roboto"/>
              <a:cs typeface="Roboto"/>
              <a:sym typeface="Roboto"/>
            </a:endParaRPr>
          </a:p>
          <a:p>
            <a:pPr marL="0" lvl="0" indent="0" algn="ctr" rtl="0">
              <a:lnSpc>
                <a:spcPct val="115000"/>
              </a:lnSpc>
              <a:spcBef>
                <a:spcPts val="1600"/>
              </a:spcBef>
              <a:spcAft>
                <a:spcPts val="0"/>
              </a:spcAft>
              <a:buNone/>
            </a:pPr>
            <a:r>
              <a:rPr lang="en">
                <a:solidFill>
                  <a:schemeClr val="dk1"/>
                </a:solidFill>
                <a:latin typeface="Roboto"/>
                <a:ea typeface="Roboto"/>
                <a:cs typeface="Roboto"/>
                <a:sym typeface="Roboto"/>
              </a:rPr>
              <a:t>Engineering/Manufacturing </a:t>
            </a:r>
            <a:endParaRPr>
              <a:solidFill>
                <a:schemeClr val="dk1"/>
              </a:solidFill>
              <a:latin typeface="Roboto"/>
              <a:ea typeface="Roboto"/>
              <a:cs typeface="Roboto"/>
              <a:sym typeface="Roboto"/>
            </a:endParaRPr>
          </a:p>
          <a:p>
            <a:pPr marL="0" lvl="0" indent="0" algn="ctr" rtl="0">
              <a:lnSpc>
                <a:spcPct val="115000"/>
              </a:lnSpc>
              <a:spcBef>
                <a:spcPts val="1600"/>
              </a:spcBef>
              <a:spcAft>
                <a:spcPts val="0"/>
              </a:spcAft>
              <a:buNone/>
            </a:pPr>
            <a:r>
              <a:rPr lang="en">
                <a:solidFill>
                  <a:schemeClr val="dk1"/>
                </a:solidFill>
                <a:latin typeface="Roboto"/>
                <a:ea typeface="Roboto"/>
                <a:cs typeface="Roboto"/>
                <a:sym typeface="Roboto"/>
              </a:rPr>
              <a:t>Nursing/Healthcare/Teaching </a:t>
            </a:r>
            <a:endParaRPr>
              <a:solidFill>
                <a:schemeClr val="dk1"/>
              </a:solidFill>
              <a:latin typeface="Roboto"/>
              <a:ea typeface="Roboto"/>
              <a:cs typeface="Roboto"/>
              <a:sym typeface="Roboto"/>
            </a:endParaRPr>
          </a:p>
          <a:p>
            <a:pPr marL="0" lvl="0" indent="0" algn="ctr" rtl="0">
              <a:lnSpc>
                <a:spcPct val="115000"/>
              </a:lnSpc>
              <a:spcBef>
                <a:spcPts val="1600"/>
              </a:spcBef>
              <a:spcAft>
                <a:spcPts val="0"/>
              </a:spcAft>
              <a:buNone/>
            </a:pPr>
            <a:r>
              <a:rPr lang="en">
                <a:solidFill>
                  <a:schemeClr val="dk1"/>
                </a:solidFill>
                <a:latin typeface="Roboto"/>
                <a:ea typeface="Roboto"/>
                <a:cs typeface="Roboto"/>
                <a:sym typeface="Roboto"/>
              </a:rPr>
              <a:t>Cosmetology/Esthetics</a:t>
            </a:r>
            <a:endParaRPr>
              <a:solidFill>
                <a:schemeClr val="dk1"/>
              </a:solidFill>
              <a:latin typeface="Roboto"/>
              <a:ea typeface="Roboto"/>
              <a:cs typeface="Roboto"/>
              <a:sym typeface="Roboto"/>
            </a:endParaRPr>
          </a:p>
          <a:p>
            <a:pPr marL="0" lvl="0" indent="0" algn="ctr" rtl="0">
              <a:lnSpc>
                <a:spcPct val="115000"/>
              </a:lnSpc>
              <a:spcBef>
                <a:spcPts val="1600"/>
              </a:spcBef>
              <a:spcAft>
                <a:spcPts val="0"/>
              </a:spcAft>
              <a:buNone/>
            </a:pPr>
            <a:r>
              <a:rPr lang="en">
                <a:solidFill>
                  <a:schemeClr val="dk1"/>
                </a:solidFill>
                <a:latin typeface="Roboto"/>
                <a:ea typeface="Roboto"/>
                <a:cs typeface="Roboto"/>
                <a:sym typeface="Roboto"/>
              </a:rPr>
              <a:t>Welding/Automotive/Construction</a:t>
            </a:r>
            <a:endParaRPr>
              <a:solidFill>
                <a:schemeClr val="dk1"/>
              </a:solidFill>
              <a:latin typeface="Roboto"/>
              <a:ea typeface="Roboto"/>
              <a:cs typeface="Roboto"/>
              <a:sym typeface="Roboto"/>
            </a:endParaRPr>
          </a:p>
          <a:p>
            <a:pPr marL="0" lvl="0" indent="0" algn="ctr" rtl="0">
              <a:lnSpc>
                <a:spcPct val="115000"/>
              </a:lnSpc>
              <a:spcBef>
                <a:spcPts val="1600"/>
              </a:spcBef>
              <a:spcAft>
                <a:spcPts val="0"/>
              </a:spcAft>
              <a:buNone/>
            </a:pPr>
            <a:r>
              <a:rPr lang="en">
                <a:solidFill>
                  <a:schemeClr val="dk1"/>
                </a:solidFill>
                <a:latin typeface="Roboto"/>
                <a:ea typeface="Roboto"/>
                <a:cs typeface="Roboto"/>
                <a:sym typeface="Roboto"/>
              </a:rPr>
              <a:t>Criminal Justice </a:t>
            </a:r>
            <a:endParaRPr>
              <a:solidFill>
                <a:schemeClr val="dk1"/>
              </a:solidFill>
              <a:latin typeface="Roboto"/>
              <a:ea typeface="Roboto"/>
              <a:cs typeface="Roboto"/>
              <a:sym typeface="Roboto"/>
            </a:endParaRPr>
          </a:p>
          <a:p>
            <a:pPr marL="0" lvl="0" indent="0" algn="ctr" rtl="0">
              <a:lnSpc>
                <a:spcPct val="115000"/>
              </a:lnSpc>
              <a:spcBef>
                <a:spcPts val="1600"/>
              </a:spcBef>
              <a:spcAft>
                <a:spcPts val="1600"/>
              </a:spcAft>
              <a:buNone/>
            </a:pPr>
            <a:r>
              <a:rPr lang="en">
                <a:solidFill>
                  <a:schemeClr val="dk1"/>
                </a:solidFill>
                <a:latin typeface="Roboto"/>
                <a:ea typeface="Roboto"/>
                <a:cs typeface="Roboto"/>
                <a:sym typeface="Roboto"/>
              </a:rPr>
              <a:t>Culinary Arts </a:t>
            </a:r>
            <a:endParaRPr>
              <a:solidFill>
                <a:schemeClr val="dk1"/>
              </a:solidFill>
              <a:latin typeface="Roboto"/>
              <a:ea typeface="Roboto"/>
              <a:cs typeface="Roboto"/>
              <a:sym typeface="Roboto"/>
            </a:endParaRPr>
          </a:p>
        </p:txBody>
      </p:sp>
      <p:sp>
        <p:nvSpPr>
          <p:cNvPr id="273" name="Google Shape;273;p32"/>
          <p:cNvSpPr/>
          <p:nvPr/>
        </p:nvSpPr>
        <p:spPr>
          <a:xfrm>
            <a:off x="5820500" y="3937900"/>
            <a:ext cx="923700" cy="1177500"/>
          </a:xfrm>
          <a:prstGeom prst="upArrow">
            <a:avLst>
              <a:gd name="adj1" fmla="val 50000"/>
              <a:gd name="adj2" fmla="val 50000"/>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800" b="1">
              <a:solidFill>
                <a:srgbClr val="FFFFFF"/>
              </a:solidFill>
              <a:latin typeface="Roboto"/>
              <a:ea typeface="Roboto"/>
              <a:cs typeface="Roboto"/>
              <a:sym typeface="Roboto"/>
            </a:endParaRPr>
          </a:p>
          <a:p>
            <a:pPr marL="0" lvl="0" indent="0" algn="ctr" rtl="0">
              <a:spcBef>
                <a:spcPts val="0"/>
              </a:spcBef>
              <a:spcAft>
                <a:spcPts val="0"/>
              </a:spcAft>
              <a:buNone/>
            </a:pPr>
            <a:endParaRPr sz="1800" b="1">
              <a:solidFill>
                <a:srgbClr val="FFFFFF"/>
              </a:solidFill>
              <a:latin typeface="Roboto"/>
              <a:ea typeface="Roboto"/>
              <a:cs typeface="Roboto"/>
              <a:sym typeface="Roboto"/>
            </a:endParaRPr>
          </a:p>
        </p:txBody>
      </p:sp>
      <p:sp>
        <p:nvSpPr>
          <p:cNvPr id="274" name="Google Shape;274;p32"/>
          <p:cNvSpPr txBox="1"/>
          <p:nvPr/>
        </p:nvSpPr>
        <p:spPr>
          <a:xfrm>
            <a:off x="6744200" y="3966400"/>
            <a:ext cx="1834800" cy="11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999999"/>
                </a:solidFill>
                <a:latin typeface="Roboto"/>
                <a:ea typeface="Roboto"/>
                <a:cs typeface="Roboto"/>
                <a:sym typeface="Roboto"/>
              </a:rPr>
              <a:t>Increase in Career Center Attendance &amp; Highest Enrollment in 18 yrs</a:t>
            </a:r>
            <a:endParaRPr b="1">
              <a:solidFill>
                <a:srgbClr val="999999"/>
              </a:solidFill>
              <a:latin typeface="Roboto"/>
              <a:ea typeface="Roboto"/>
              <a:cs typeface="Roboto"/>
              <a:sym typeface="Roboto"/>
            </a:endParaRPr>
          </a:p>
        </p:txBody>
      </p:sp>
      <p:sp>
        <p:nvSpPr>
          <p:cNvPr id="275" name="Google Shape;275;p32"/>
          <p:cNvSpPr txBox="1"/>
          <p:nvPr/>
        </p:nvSpPr>
        <p:spPr>
          <a:xfrm>
            <a:off x="678625" y="4316475"/>
            <a:ext cx="3999000" cy="53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u="sng">
                <a:solidFill>
                  <a:srgbClr val="FF9900"/>
                </a:solidFill>
                <a:latin typeface="Roboto"/>
                <a:ea typeface="Roboto"/>
                <a:cs typeface="Roboto"/>
                <a:sym typeface="Roboto"/>
              </a:rPr>
              <a:t>NO</a:t>
            </a:r>
            <a:r>
              <a:rPr lang="en" sz="1600" b="1">
                <a:solidFill>
                  <a:srgbClr val="FF9900"/>
                </a:solidFill>
                <a:latin typeface="Roboto"/>
                <a:ea typeface="Roboto"/>
                <a:cs typeface="Roboto"/>
                <a:sym typeface="Roboto"/>
              </a:rPr>
              <a:t> early release unless enrolled in a career pathway course. </a:t>
            </a:r>
            <a:endParaRPr sz="1600" b="1">
              <a:solidFill>
                <a:srgbClr val="FF9900"/>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3"/>
          <p:cNvSpPr txBox="1">
            <a:spLocks noGrp="1"/>
          </p:cNvSpPr>
          <p:nvPr>
            <p:ph type="title"/>
          </p:nvPr>
        </p:nvSpPr>
        <p:spPr>
          <a:xfrm>
            <a:off x="737250" y="282850"/>
            <a:ext cx="8317200" cy="74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a:t>Career &amp; Financial Choices - Graduation Required Course </a:t>
            </a:r>
            <a:endParaRPr sz="2800"/>
          </a:p>
        </p:txBody>
      </p:sp>
      <p:sp>
        <p:nvSpPr>
          <p:cNvPr id="281" name="Google Shape;281;p33"/>
          <p:cNvSpPr txBox="1">
            <a:spLocks noGrp="1"/>
          </p:cNvSpPr>
          <p:nvPr>
            <p:ph type="body" idx="1"/>
          </p:nvPr>
        </p:nvSpPr>
        <p:spPr>
          <a:xfrm>
            <a:off x="1104900" y="1277625"/>
            <a:ext cx="7581900" cy="252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sp>
        <p:nvSpPr>
          <p:cNvPr id="282" name="Google Shape;282;p33"/>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pic>
        <p:nvPicPr>
          <p:cNvPr id="283" name="Google Shape;283;p33"/>
          <p:cNvPicPr preferRelativeResize="0"/>
          <p:nvPr/>
        </p:nvPicPr>
        <p:blipFill>
          <a:blip r:embed="rId3">
            <a:alphaModFix/>
          </a:blip>
          <a:stretch>
            <a:fillRect/>
          </a:stretch>
        </p:blipFill>
        <p:spPr>
          <a:xfrm>
            <a:off x="1348163" y="1237250"/>
            <a:ext cx="6797725" cy="2604350"/>
          </a:xfrm>
          <a:prstGeom prst="rect">
            <a:avLst/>
          </a:prstGeom>
          <a:noFill/>
          <a:ln>
            <a:noFill/>
          </a:ln>
        </p:spPr>
      </p:pic>
      <p:sp>
        <p:nvSpPr>
          <p:cNvPr id="284" name="Google Shape;284;p33"/>
          <p:cNvSpPr txBox="1"/>
          <p:nvPr/>
        </p:nvSpPr>
        <p:spPr>
          <a:xfrm>
            <a:off x="594900" y="3945150"/>
            <a:ext cx="1424700" cy="94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latin typeface="Roboto"/>
                <a:ea typeface="Roboto"/>
                <a:cs typeface="Roboto"/>
                <a:sym typeface="Roboto"/>
              </a:rPr>
              <a:t>Freshman </a:t>
            </a:r>
            <a:endParaRPr sz="2000" b="1">
              <a:latin typeface="Roboto"/>
              <a:ea typeface="Roboto"/>
              <a:cs typeface="Roboto"/>
              <a:sym typeface="Roboto"/>
            </a:endParaRPr>
          </a:p>
          <a:p>
            <a:pPr marL="0" lvl="0" indent="0" algn="ctr" rtl="0">
              <a:spcBef>
                <a:spcPts val="0"/>
              </a:spcBef>
              <a:spcAft>
                <a:spcPts val="0"/>
              </a:spcAft>
              <a:buNone/>
            </a:pPr>
            <a:r>
              <a:rPr lang="en" sz="2000" b="1">
                <a:latin typeface="Roboto"/>
                <a:ea typeface="Roboto"/>
                <a:cs typeface="Roboto"/>
                <a:sym typeface="Roboto"/>
              </a:rPr>
              <a:t>Career</a:t>
            </a:r>
            <a:endParaRPr sz="2000" b="1">
              <a:latin typeface="Roboto"/>
              <a:ea typeface="Roboto"/>
              <a:cs typeface="Roboto"/>
              <a:sym typeface="Roboto"/>
            </a:endParaRPr>
          </a:p>
          <a:p>
            <a:pPr marL="0" lvl="0" indent="0" algn="ctr" rtl="0">
              <a:spcBef>
                <a:spcPts val="0"/>
              </a:spcBef>
              <a:spcAft>
                <a:spcPts val="0"/>
              </a:spcAft>
              <a:buNone/>
            </a:pPr>
            <a:r>
              <a:rPr lang="en" sz="2000" b="1">
                <a:latin typeface="Roboto"/>
                <a:ea typeface="Roboto"/>
                <a:cs typeface="Roboto"/>
                <a:sym typeface="Roboto"/>
              </a:rPr>
              <a:t>Plan </a:t>
            </a:r>
            <a:endParaRPr sz="2000" b="1">
              <a:latin typeface="Roboto"/>
              <a:ea typeface="Roboto"/>
              <a:cs typeface="Roboto"/>
              <a:sym typeface="Roboto"/>
            </a:endParaRPr>
          </a:p>
        </p:txBody>
      </p:sp>
      <p:sp>
        <p:nvSpPr>
          <p:cNvPr id="285" name="Google Shape;285;p33"/>
          <p:cNvSpPr/>
          <p:nvPr/>
        </p:nvSpPr>
        <p:spPr>
          <a:xfrm>
            <a:off x="1820575" y="4260175"/>
            <a:ext cx="700200" cy="336600"/>
          </a:xfrm>
          <a:prstGeom prst="rightArrow">
            <a:avLst>
              <a:gd name="adj1" fmla="val 50000"/>
              <a:gd name="adj2" fmla="val 5000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3"/>
          <p:cNvSpPr txBox="1"/>
          <p:nvPr/>
        </p:nvSpPr>
        <p:spPr>
          <a:xfrm>
            <a:off x="2517375" y="3945150"/>
            <a:ext cx="1530600" cy="87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Roboto"/>
                <a:ea typeface="Roboto"/>
                <a:cs typeface="Roboto"/>
                <a:sym typeface="Roboto"/>
              </a:rPr>
              <a:t>Sophomore Career Day</a:t>
            </a:r>
            <a:endParaRPr sz="2000" b="1">
              <a:latin typeface="Roboto"/>
              <a:ea typeface="Roboto"/>
              <a:cs typeface="Roboto"/>
              <a:sym typeface="Roboto"/>
            </a:endParaRPr>
          </a:p>
        </p:txBody>
      </p:sp>
      <p:sp>
        <p:nvSpPr>
          <p:cNvPr id="287" name="Google Shape;287;p33"/>
          <p:cNvSpPr/>
          <p:nvPr/>
        </p:nvSpPr>
        <p:spPr>
          <a:xfrm>
            <a:off x="4050275" y="4248150"/>
            <a:ext cx="700200" cy="336600"/>
          </a:xfrm>
          <a:prstGeom prst="rightArrow">
            <a:avLst>
              <a:gd name="adj1" fmla="val 50000"/>
              <a:gd name="adj2" fmla="val 5000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3"/>
          <p:cNvSpPr txBox="1"/>
          <p:nvPr/>
        </p:nvSpPr>
        <p:spPr>
          <a:xfrm>
            <a:off x="4861025" y="3945150"/>
            <a:ext cx="1058700" cy="109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latin typeface="Roboto"/>
                <a:ea typeface="Roboto"/>
                <a:cs typeface="Roboto"/>
                <a:sym typeface="Roboto"/>
              </a:rPr>
              <a:t>JuniorAction</a:t>
            </a:r>
            <a:endParaRPr sz="2000" b="1">
              <a:latin typeface="Roboto"/>
              <a:ea typeface="Roboto"/>
              <a:cs typeface="Roboto"/>
              <a:sym typeface="Roboto"/>
            </a:endParaRPr>
          </a:p>
          <a:p>
            <a:pPr marL="0" lvl="0" indent="0" algn="ctr" rtl="0">
              <a:spcBef>
                <a:spcPts val="0"/>
              </a:spcBef>
              <a:spcAft>
                <a:spcPts val="0"/>
              </a:spcAft>
              <a:buNone/>
            </a:pPr>
            <a:r>
              <a:rPr lang="en" sz="2000" b="1">
                <a:latin typeface="Roboto"/>
                <a:ea typeface="Roboto"/>
                <a:cs typeface="Roboto"/>
                <a:sym typeface="Roboto"/>
              </a:rPr>
              <a:t>Plan</a:t>
            </a:r>
            <a:endParaRPr sz="2000" b="1">
              <a:latin typeface="Roboto"/>
              <a:ea typeface="Roboto"/>
              <a:cs typeface="Roboto"/>
              <a:sym typeface="Roboto"/>
            </a:endParaRPr>
          </a:p>
        </p:txBody>
      </p:sp>
      <p:sp>
        <p:nvSpPr>
          <p:cNvPr id="289" name="Google Shape;289;p33"/>
          <p:cNvSpPr/>
          <p:nvPr/>
        </p:nvSpPr>
        <p:spPr>
          <a:xfrm>
            <a:off x="5961725" y="4260175"/>
            <a:ext cx="700200" cy="336600"/>
          </a:xfrm>
          <a:prstGeom prst="rightArrow">
            <a:avLst>
              <a:gd name="adj1" fmla="val 50000"/>
              <a:gd name="adj2" fmla="val 5000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3"/>
          <p:cNvSpPr txBox="1"/>
          <p:nvPr/>
        </p:nvSpPr>
        <p:spPr>
          <a:xfrm>
            <a:off x="6703950" y="3912525"/>
            <a:ext cx="2350500" cy="94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latin typeface="Roboto"/>
                <a:ea typeface="Roboto"/>
                <a:cs typeface="Roboto"/>
                <a:sym typeface="Roboto"/>
              </a:rPr>
              <a:t>Senior </a:t>
            </a:r>
            <a:endParaRPr sz="2000" b="1">
              <a:latin typeface="Roboto"/>
              <a:ea typeface="Roboto"/>
              <a:cs typeface="Roboto"/>
              <a:sym typeface="Roboto"/>
            </a:endParaRPr>
          </a:p>
          <a:p>
            <a:pPr marL="0" lvl="0" indent="0" algn="ctr" rtl="0">
              <a:spcBef>
                <a:spcPts val="0"/>
              </a:spcBef>
              <a:spcAft>
                <a:spcPts val="0"/>
              </a:spcAft>
              <a:buNone/>
            </a:pPr>
            <a:r>
              <a:rPr lang="en" sz="2000" b="1">
                <a:latin typeface="Roboto"/>
                <a:ea typeface="Roboto"/>
                <a:cs typeface="Roboto"/>
                <a:sym typeface="Roboto"/>
              </a:rPr>
              <a:t>Principal Interview &amp; Evidence</a:t>
            </a:r>
            <a:endParaRPr sz="2000" b="1">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4"/>
          <p:cNvSpPr txBox="1">
            <a:spLocks noGrp="1"/>
          </p:cNvSpPr>
          <p:nvPr>
            <p:ph type="title" idx="4294967295"/>
          </p:nvPr>
        </p:nvSpPr>
        <p:spPr>
          <a:xfrm>
            <a:off x="1104900" y="276075"/>
            <a:ext cx="7866000" cy="74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Communication with Parents &amp; Community</a:t>
            </a:r>
            <a:endParaRPr sz="3000"/>
          </a:p>
        </p:txBody>
      </p:sp>
      <p:sp>
        <p:nvSpPr>
          <p:cNvPr id="296" name="Google Shape;296;p34"/>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pic>
        <p:nvPicPr>
          <p:cNvPr id="297" name="Google Shape;297;p34"/>
          <p:cNvPicPr preferRelativeResize="0"/>
          <p:nvPr/>
        </p:nvPicPr>
        <p:blipFill>
          <a:blip r:embed="rId3">
            <a:alphaModFix/>
          </a:blip>
          <a:stretch>
            <a:fillRect/>
          </a:stretch>
        </p:blipFill>
        <p:spPr>
          <a:xfrm>
            <a:off x="936163" y="987537"/>
            <a:ext cx="7745014" cy="3168425"/>
          </a:xfrm>
          <a:prstGeom prst="rect">
            <a:avLst/>
          </a:prstGeom>
          <a:noFill/>
          <a:ln>
            <a:noFill/>
          </a:ln>
        </p:spPr>
      </p:pic>
      <p:sp>
        <p:nvSpPr>
          <p:cNvPr id="298" name="Google Shape;298;p34"/>
          <p:cNvSpPr txBox="1"/>
          <p:nvPr/>
        </p:nvSpPr>
        <p:spPr>
          <a:xfrm>
            <a:off x="1479250" y="4274575"/>
            <a:ext cx="64869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i="1">
                <a:solidFill>
                  <a:srgbClr val="FFFFFF"/>
                </a:solidFill>
                <a:latin typeface="Roboto"/>
                <a:ea typeface="Roboto"/>
                <a:cs typeface="Roboto"/>
                <a:sym typeface="Roboto"/>
              </a:rPr>
              <a:t>Transferable Skills &amp; Family Sustaining Wage</a:t>
            </a:r>
            <a:r>
              <a:rPr lang="en" sz="2400">
                <a:solidFill>
                  <a:srgbClr val="FFFFFF"/>
                </a:solidFill>
                <a:latin typeface="Roboto"/>
                <a:ea typeface="Roboto"/>
                <a:cs typeface="Roboto"/>
                <a:sym typeface="Roboto"/>
              </a:rPr>
              <a:t>  </a:t>
            </a:r>
            <a:endParaRPr sz="2400">
              <a:solidFill>
                <a:srgbClr val="FFFFFF"/>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pic>
        <p:nvPicPr>
          <p:cNvPr id="304" name="Google Shape;304;p35"/>
          <p:cNvPicPr preferRelativeResize="0"/>
          <p:nvPr/>
        </p:nvPicPr>
        <p:blipFill>
          <a:blip r:embed="rId3">
            <a:alphaModFix/>
          </a:blip>
          <a:stretch>
            <a:fillRect/>
          </a:stretch>
        </p:blipFill>
        <p:spPr>
          <a:xfrm>
            <a:off x="1109900" y="409575"/>
            <a:ext cx="3429000" cy="4324350"/>
          </a:xfrm>
          <a:prstGeom prst="rect">
            <a:avLst/>
          </a:prstGeom>
          <a:noFill/>
          <a:ln>
            <a:noFill/>
          </a:ln>
        </p:spPr>
      </p:pic>
      <p:pic>
        <p:nvPicPr>
          <p:cNvPr id="305" name="Google Shape;305;p35"/>
          <p:cNvPicPr preferRelativeResize="0"/>
          <p:nvPr/>
        </p:nvPicPr>
        <p:blipFill>
          <a:blip r:embed="rId4">
            <a:alphaModFix/>
          </a:blip>
          <a:stretch>
            <a:fillRect/>
          </a:stretch>
        </p:blipFill>
        <p:spPr>
          <a:xfrm>
            <a:off x="4973325" y="409575"/>
            <a:ext cx="3382323" cy="4324350"/>
          </a:xfrm>
          <a:prstGeom prst="rect">
            <a:avLst/>
          </a:prstGeom>
          <a:noFill/>
          <a:ln>
            <a:noFill/>
          </a:ln>
        </p:spPr>
      </p:pic>
      <p:sp>
        <p:nvSpPr>
          <p:cNvPr id="306" name="Google Shape;306;p35"/>
          <p:cNvSpPr txBox="1"/>
          <p:nvPr/>
        </p:nvSpPr>
        <p:spPr>
          <a:xfrm>
            <a:off x="1037625" y="4814250"/>
            <a:ext cx="8256000" cy="32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FFFFFF"/>
                </a:solidFill>
                <a:latin typeface="Roboto"/>
                <a:ea typeface="Roboto"/>
                <a:cs typeface="Roboto"/>
                <a:sym typeface="Roboto"/>
              </a:rPr>
              <a:t>Pathways aligned to Marion Technical College. Offer CCP &amp; Ctag credit. </a:t>
            </a:r>
            <a:endParaRPr sz="1800" b="1">
              <a:solidFill>
                <a:srgbClr val="FFFFFF"/>
              </a:solidFill>
              <a:latin typeface="Roboto"/>
              <a:ea typeface="Roboto"/>
              <a:cs typeface="Roboto"/>
              <a:sym typeface="Roboto"/>
            </a:endParaRPr>
          </a:p>
        </p:txBody>
      </p:sp>
      <p:sp>
        <p:nvSpPr>
          <p:cNvPr id="307" name="Google Shape;307;p35"/>
          <p:cNvSpPr/>
          <p:nvPr/>
        </p:nvSpPr>
        <p:spPr>
          <a:xfrm>
            <a:off x="7560925" y="1618200"/>
            <a:ext cx="1583100" cy="1907100"/>
          </a:xfrm>
          <a:prstGeom prst="roundRect">
            <a:avLst>
              <a:gd name="adj" fmla="val 16667"/>
            </a:avLst>
          </a:prstGeom>
          <a:solidFill>
            <a:srgbClr val="3C78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t>4 Course Completer = Cord at Graduation </a:t>
            </a:r>
            <a:endParaRPr sz="18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6"/>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sz="2400" b="1"/>
              <a:t>Collaboration is KEY!  </a:t>
            </a:r>
            <a:endParaRPr sz="2400"/>
          </a:p>
        </p:txBody>
      </p:sp>
      <p:sp>
        <p:nvSpPr>
          <p:cNvPr id="313" name="Google Shape;313;p36"/>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pic>
        <p:nvPicPr>
          <p:cNvPr id="314" name="Google Shape;314;p36"/>
          <p:cNvPicPr preferRelativeResize="0"/>
          <p:nvPr/>
        </p:nvPicPr>
        <p:blipFill>
          <a:blip r:embed="rId3">
            <a:alphaModFix/>
          </a:blip>
          <a:stretch>
            <a:fillRect/>
          </a:stretch>
        </p:blipFill>
        <p:spPr>
          <a:xfrm>
            <a:off x="120975" y="731688"/>
            <a:ext cx="3975750" cy="1293350"/>
          </a:xfrm>
          <a:prstGeom prst="rect">
            <a:avLst/>
          </a:prstGeom>
          <a:noFill/>
          <a:ln>
            <a:noFill/>
          </a:ln>
        </p:spPr>
      </p:pic>
      <p:pic>
        <p:nvPicPr>
          <p:cNvPr id="315" name="Google Shape;315;p36"/>
          <p:cNvPicPr preferRelativeResize="0"/>
          <p:nvPr/>
        </p:nvPicPr>
        <p:blipFill>
          <a:blip r:embed="rId4">
            <a:alphaModFix/>
          </a:blip>
          <a:stretch>
            <a:fillRect/>
          </a:stretch>
        </p:blipFill>
        <p:spPr>
          <a:xfrm>
            <a:off x="5193825" y="588150"/>
            <a:ext cx="2667525" cy="1580425"/>
          </a:xfrm>
          <a:prstGeom prst="rect">
            <a:avLst/>
          </a:prstGeom>
          <a:noFill/>
          <a:ln>
            <a:noFill/>
          </a:ln>
        </p:spPr>
      </p:pic>
      <p:pic>
        <p:nvPicPr>
          <p:cNvPr id="316" name="Google Shape;316;p36"/>
          <p:cNvPicPr preferRelativeResize="0"/>
          <p:nvPr/>
        </p:nvPicPr>
        <p:blipFill>
          <a:blip r:embed="rId5">
            <a:alphaModFix/>
          </a:blip>
          <a:stretch>
            <a:fillRect/>
          </a:stretch>
        </p:blipFill>
        <p:spPr>
          <a:xfrm>
            <a:off x="1303150" y="2085825"/>
            <a:ext cx="3180300" cy="2259675"/>
          </a:xfrm>
          <a:prstGeom prst="rect">
            <a:avLst/>
          </a:prstGeom>
          <a:noFill/>
          <a:ln>
            <a:noFill/>
          </a:ln>
        </p:spPr>
      </p:pic>
      <p:pic>
        <p:nvPicPr>
          <p:cNvPr id="317" name="Google Shape;317;p36"/>
          <p:cNvPicPr preferRelativeResize="0"/>
          <p:nvPr/>
        </p:nvPicPr>
        <p:blipFill>
          <a:blip r:embed="rId6">
            <a:alphaModFix/>
          </a:blip>
          <a:stretch>
            <a:fillRect/>
          </a:stretch>
        </p:blipFill>
        <p:spPr>
          <a:xfrm>
            <a:off x="4858300" y="2787025"/>
            <a:ext cx="4010025" cy="857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7"/>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sp>
        <p:nvSpPr>
          <p:cNvPr id="323" name="Google Shape;323;p37"/>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sz="2400"/>
              <a:t>Learning the CTE Process</a:t>
            </a:r>
            <a:endParaRPr sz="2400"/>
          </a:p>
        </p:txBody>
      </p:sp>
      <p:pic>
        <p:nvPicPr>
          <p:cNvPr id="324" name="Google Shape;324;p37"/>
          <p:cNvPicPr preferRelativeResize="0"/>
          <p:nvPr/>
        </p:nvPicPr>
        <p:blipFill>
          <a:blip r:embed="rId3">
            <a:alphaModFix/>
          </a:blip>
          <a:stretch>
            <a:fillRect/>
          </a:stretch>
        </p:blipFill>
        <p:spPr>
          <a:xfrm>
            <a:off x="3096800" y="1853686"/>
            <a:ext cx="2840219" cy="2259675"/>
          </a:xfrm>
          <a:prstGeom prst="rect">
            <a:avLst/>
          </a:prstGeom>
          <a:noFill/>
          <a:ln>
            <a:noFill/>
          </a:ln>
        </p:spPr>
      </p:pic>
      <p:sp>
        <p:nvSpPr>
          <p:cNvPr id="325" name="Google Shape;325;p37"/>
          <p:cNvSpPr/>
          <p:nvPr/>
        </p:nvSpPr>
        <p:spPr>
          <a:xfrm>
            <a:off x="573175" y="462525"/>
            <a:ext cx="2188200" cy="1732500"/>
          </a:xfrm>
          <a:prstGeom prst="star6">
            <a:avLst>
              <a:gd name="adj" fmla="val 28868"/>
              <a:gd name="hf" fmla="val 11547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Applying:</a:t>
            </a:r>
            <a:endParaRPr sz="1800" b="1"/>
          </a:p>
          <a:p>
            <a:pPr marL="0" lvl="0" indent="0" algn="ctr" rtl="0">
              <a:spcBef>
                <a:spcPts val="0"/>
              </a:spcBef>
              <a:spcAft>
                <a:spcPts val="0"/>
              </a:spcAft>
              <a:buNone/>
            </a:pPr>
            <a:r>
              <a:rPr lang="en" sz="1800" b="1"/>
              <a:t>CTE 26</a:t>
            </a:r>
            <a:endParaRPr sz="1800" b="1"/>
          </a:p>
        </p:txBody>
      </p:sp>
      <p:sp>
        <p:nvSpPr>
          <p:cNvPr id="326" name="Google Shape;326;p37"/>
          <p:cNvSpPr/>
          <p:nvPr/>
        </p:nvSpPr>
        <p:spPr>
          <a:xfrm>
            <a:off x="6478075" y="347625"/>
            <a:ext cx="2081700" cy="1962300"/>
          </a:xfrm>
          <a:prstGeom prst="star6">
            <a:avLst>
              <a:gd name="adj" fmla="val 28868"/>
              <a:gd name="hf" fmla="val 11547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Funding </a:t>
            </a:r>
            <a:endParaRPr sz="1800" b="1"/>
          </a:p>
        </p:txBody>
      </p:sp>
      <p:sp>
        <p:nvSpPr>
          <p:cNvPr id="327" name="Google Shape;327;p37"/>
          <p:cNvSpPr/>
          <p:nvPr/>
        </p:nvSpPr>
        <p:spPr>
          <a:xfrm>
            <a:off x="470400" y="2309925"/>
            <a:ext cx="2336700" cy="1875000"/>
          </a:xfrm>
          <a:prstGeom prst="star6">
            <a:avLst>
              <a:gd name="adj" fmla="val 28868"/>
              <a:gd name="hf" fmla="val 11547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Teacher Credentials</a:t>
            </a:r>
            <a:endParaRPr sz="1800" b="1"/>
          </a:p>
        </p:txBody>
      </p:sp>
      <p:sp>
        <p:nvSpPr>
          <p:cNvPr id="328" name="Google Shape;328;p37"/>
          <p:cNvSpPr/>
          <p:nvPr/>
        </p:nvSpPr>
        <p:spPr>
          <a:xfrm>
            <a:off x="6272450" y="2444150"/>
            <a:ext cx="2417400" cy="1819500"/>
          </a:xfrm>
          <a:prstGeom prst="star6">
            <a:avLst>
              <a:gd name="adj" fmla="val 28868"/>
              <a:gd name="hf" fmla="val 11547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WebXam &amp; </a:t>
            </a:r>
            <a:endParaRPr sz="1800" b="1"/>
          </a:p>
          <a:p>
            <a:pPr marL="0" lvl="0" indent="0" algn="ctr" rtl="0">
              <a:spcBef>
                <a:spcPts val="0"/>
              </a:spcBef>
              <a:spcAft>
                <a:spcPts val="0"/>
              </a:spcAft>
              <a:buNone/>
            </a:pPr>
            <a:r>
              <a:rPr lang="en" sz="1800" b="1"/>
              <a:t>Compliance</a:t>
            </a:r>
            <a:endParaRPr sz="1800" b="1"/>
          </a:p>
        </p:txBody>
      </p:sp>
      <p:sp>
        <p:nvSpPr>
          <p:cNvPr id="329" name="Google Shape;329;p37"/>
          <p:cNvSpPr/>
          <p:nvPr/>
        </p:nvSpPr>
        <p:spPr>
          <a:xfrm>
            <a:off x="3451375" y="0"/>
            <a:ext cx="2336700" cy="1732500"/>
          </a:xfrm>
          <a:prstGeom prst="star6">
            <a:avLst>
              <a:gd name="adj" fmla="val 28868"/>
              <a:gd name="hf" fmla="val 11547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Advisory &amp; CTSO</a:t>
            </a:r>
            <a:endParaRPr sz="1800" b="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8"/>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a:p>
        </p:txBody>
      </p:sp>
      <p:sp>
        <p:nvSpPr>
          <p:cNvPr id="335" name="Google Shape;335;p38"/>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Clr>
                <a:schemeClr val="dk1"/>
              </a:buClr>
              <a:buSzPts val="1100"/>
              <a:buFont typeface="Arial"/>
              <a:buNone/>
            </a:pPr>
            <a:r>
              <a:rPr lang="en" sz="2400" b="1">
                <a:solidFill>
                  <a:schemeClr val="lt1"/>
                </a:solidFill>
              </a:rPr>
              <a:t>From Industry to the Classroom… </a:t>
            </a:r>
            <a:endParaRPr/>
          </a:p>
        </p:txBody>
      </p:sp>
      <p:pic>
        <p:nvPicPr>
          <p:cNvPr id="336" name="Google Shape;336;p38"/>
          <p:cNvPicPr preferRelativeResize="0"/>
          <p:nvPr/>
        </p:nvPicPr>
        <p:blipFill>
          <a:blip r:embed="rId3">
            <a:alphaModFix/>
          </a:blip>
          <a:stretch>
            <a:fillRect/>
          </a:stretch>
        </p:blipFill>
        <p:spPr>
          <a:xfrm>
            <a:off x="6246400" y="489675"/>
            <a:ext cx="2194430" cy="3252776"/>
          </a:xfrm>
          <a:prstGeom prst="rect">
            <a:avLst/>
          </a:prstGeom>
          <a:noFill/>
          <a:ln>
            <a:noFill/>
          </a:ln>
        </p:spPr>
      </p:pic>
      <p:pic>
        <p:nvPicPr>
          <p:cNvPr id="337" name="Google Shape;337;p38"/>
          <p:cNvPicPr preferRelativeResize="0"/>
          <p:nvPr/>
        </p:nvPicPr>
        <p:blipFill>
          <a:blip r:embed="rId4">
            <a:alphaModFix/>
          </a:blip>
          <a:stretch>
            <a:fillRect/>
          </a:stretch>
        </p:blipFill>
        <p:spPr>
          <a:xfrm>
            <a:off x="841600" y="489675"/>
            <a:ext cx="2277375" cy="3252775"/>
          </a:xfrm>
          <a:prstGeom prst="rect">
            <a:avLst/>
          </a:prstGeom>
          <a:noFill/>
          <a:ln>
            <a:noFill/>
          </a:ln>
        </p:spPr>
      </p:pic>
      <p:pic>
        <p:nvPicPr>
          <p:cNvPr id="338" name="Google Shape;338;p38"/>
          <p:cNvPicPr preferRelativeResize="0"/>
          <p:nvPr/>
        </p:nvPicPr>
        <p:blipFill>
          <a:blip r:embed="rId5">
            <a:alphaModFix/>
          </a:blip>
          <a:stretch>
            <a:fillRect/>
          </a:stretch>
        </p:blipFill>
        <p:spPr>
          <a:xfrm>
            <a:off x="3650438" y="159650"/>
            <a:ext cx="1843124" cy="1910849"/>
          </a:xfrm>
          <a:prstGeom prst="rect">
            <a:avLst/>
          </a:prstGeom>
          <a:noFill/>
          <a:ln>
            <a:noFill/>
          </a:ln>
        </p:spPr>
      </p:pic>
      <p:pic>
        <p:nvPicPr>
          <p:cNvPr id="339" name="Google Shape;339;p38"/>
          <p:cNvPicPr preferRelativeResize="0"/>
          <p:nvPr/>
        </p:nvPicPr>
        <p:blipFill>
          <a:blip r:embed="rId6">
            <a:alphaModFix/>
          </a:blip>
          <a:stretch>
            <a:fillRect/>
          </a:stretch>
        </p:blipFill>
        <p:spPr>
          <a:xfrm>
            <a:off x="3819026" y="2099850"/>
            <a:ext cx="1585650" cy="19556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9"/>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sz="2400" b="1"/>
              <a:t>Business Advisory Council Meetings </a:t>
            </a:r>
            <a:endParaRPr sz="2400"/>
          </a:p>
        </p:txBody>
      </p:sp>
      <p:sp>
        <p:nvSpPr>
          <p:cNvPr id="345" name="Google Shape;345;p39"/>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27</a:t>
            </a:fld>
            <a:endParaRPr/>
          </a:p>
        </p:txBody>
      </p:sp>
      <p:pic>
        <p:nvPicPr>
          <p:cNvPr id="346" name="Google Shape;346;p39"/>
          <p:cNvPicPr preferRelativeResize="0"/>
          <p:nvPr/>
        </p:nvPicPr>
        <p:blipFill>
          <a:blip r:embed="rId3">
            <a:alphaModFix/>
          </a:blip>
          <a:stretch>
            <a:fillRect/>
          </a:stretch>
        </p:blipFill>
        <p:spPr>
          <a:xfrm>
            <a:off x="2180550" y="2703125"/>
            <a:ext cx="2676475" cy="1770150"/>
          </a:xfrm>
          <a:prstGeom prst="rect">
            <a:avLst/>
          </a:prstGeom>
          <a:noFill/>
          <a:ln>
            <a:noFill/>
          </a:ln>
        </p:spPr>
      </p:pic>
      <p:pic>
        <p:nvPicPr>
          <p:cNvPr id="347" name="Google Shape;347;p39"/>
          <p:cNvPicPr preferRelativeResize="0"/>
          <p:nvPr/>
        </p:nvPicPr>
        <p:blipFill>
          <a:blip r:embed="rId4">
            <a:alphaModFix/>
          </a:blip>
          <a:stretch>
            <a:fillRect/>
          </a:stretch>
        </p:blipFill>
        <p:spPr>
          <a:xfrm>
            <a:off x="0" y="423625"/>
            <a:ext cx="2766100" cy="2777675"/>
          </a:xfrm>
          <a:prstGeom prst="rect">
            <a:avLst/>
          </a:prstGeom>
          <a:noFill/>
          <a:ln>
            <a:noFill/>
          </a:ln>
        </p:spPr>
      </p:pic>
      <p:pic>
        <p:nvPicPr>
          <p:cNvPr id="348" name="Google Shape;348;p39"/>
          <p:cNvPicPr preferRelativeResize="0"/>
          <p:nvPr/>
        </p:nvPicPr>
        <p:blipFill>
          <a:blip r:embed="rId5">
            <a:alphaModFix/>
          </a:blip>
          <a:stretch>
            <a:fillRect/>
          </a:stretch>
        </p:blipFill>
        <p:spPr>
          <a:xfrm>
            <a:off x="3602975" y="112225"/>
            <a:ext cx="3752850" cy="1657350"/>
          </a:xfrm>
          <a:prstGeom prst="rect">
            <a:avLst/>
          </a:prstGeom>
          <a:noFill/>
          <a:ln>
            <a:noFill/>
          </a:ln>
        </p:spPr>
      </p:pic>
      <p:pic>
        <p:nvPicPr>
          <p:cNvPr id="349" name="Google Shape;349;p39"/>
          <p:cNvPicPr preferRelativeResize="0"/>
          <p:nvPr/>
        </p:nvPicPr>
        <p:blipFill>
          <a:blip r:embed="rId6">
            <a:alphaModFix/>
          </a:blip>
          <a:stretch>
            <a:fillRect/>
          </a:stretch>
        </p:blipFill>
        <p:spPr>
          <a:xfrm>
            <a:off x="5196950" y="1879955"/>
            <a:ext cx="3752850" cy="241595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0"/>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sz="2400" b="1"/>
              <a:t>Career Technical Student Organizations</a:t>
            </a:r>
            <a:endParaRPr sz="2400"/>
          </a:p>
        </p:txBody>
      </p:sp>
      <p:sp>
        <p:nvSpPr>
          <p:cNvPr id="355" name="Google Shape;355;p40"/>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28</a:t>
            </a:fld>
            <a:endParaRPr/>
          </a:p>
        </p:txBody>
      </p:sp>
      <p:sp>
        <p:nvSpPr>
          <p:cNvPr id="356" name="Google Shape;356;p40"/>
          <p:cNvSpPr txBox="1"/>
          <p:nvPr/>
        </p:nvSpPr>
        <p:spPr>
          <a:xfrm>
            <a:off x="228900" y="2202150"/>
            <a:ext cx="8675700" cy="202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i="1">
                <a:solidFill>
                  <a:srgbClr val="222222"/>
                </a:solidFill>
                <a:highlight>
                  <a:srgbClr val="FFFFFF"/>
                </a:highlight>
              </a:rPr>
              <a:t>My daughter graduated from North Union. She was involved in many activities in high school, along with Student Council &amp; FFA. During her FFA career, she challenged herself with public speaking. Public speaking is helping her today with her career.  She works for a prominent company in Delaware Ohio. She teaches classes to employees &amp; helps implement new procedures, along with many other things. She has traveled all over the Eastern United States. Today, she gave the opening speech to the president of the company. As a proud parent, I reflect back &amp; realize that it all started in your classroom.  Thank you for everything you do for our kids!!!</a:t>
            </a:r>
            <a:endParaRPr sz="1600" b="1" i="1"/>
          </a:p>
        </p:txBody>
      </p:sp>
      <p:pic>
        <p:nvPicPr>
          <p:cNvPr id="357" name="Google Shape;357;p40"/>
          <p:cNvPicPr preferRelativeResize="0"/>
          <p:nvPr/>
        </p:nvPicPr>
        <p:blipFill>
          <a:blip r:embed="rId3">
            <a:alphaModFix/>
          </a:blip>
          <a:stretch>
            <a:fillRect/>
          </a:stretch>
        </p:blipFill>
        <p:spPr>
          <a:xfrm>
            <a:off x="3330000" y="267600"/>
            <a:ext cx="2483996" cy="18973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1"/>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sz="2400" b="1"/>
              <a:t>Career Technical Student Organizations</a:t>
            </a:r>
            <a:endParaRPr sz="2400"/>
          </a:p>
        </p:txBody>
      </p:sp>
      <p:sp>
        <p:nvSpPr>
          <p:cNvPr id="363" name="Google Shape;363;p41"/>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29</a:t>
            </a:fld>
            <a:endParaRPr/>
          </a:p>
        </p:txBody>
      </p:sp>
      <p:pic>
        <p:nvPicPr>
          <p:cNvPr id="364" name="Google Shape;364;p41"/>
          <p:cNvPicPr preferRelativeResize="0"/>
          <p:nvPr/>
        </p:nvPicPr>
        <p:blipFill>
          <a:blip r:embed="rId3">
            <a:alphaModFix/>
          </a:blip>
          <a:stretch>
            <a:fillRect/>
          </a:stretch>
        </p:blipFill>
        <p:spPr>
          <a:xfrm>
            <a:off x="7180887" y="2480400"/>
            <a:ext cx="1826721" cy="1762750"/>
          </a:xfrm>
          <a:prstGeom prst="rect">
            <a:avLst/>
          </a:prstGeom>
          <a:noFill/>
          <a:ln>
            <a:noFill/>
          </a:ln>
        </p:spPr>
      </p:pic>
      <p:pic>
        <p:nvPicPr>
          <p:cNvPr id="365" name="Google Shape;365;p41"/>
          <p:cNvPicPr preferRelativeResize="0"/>
          <p:nvPr/>
        </p:nvPicPr>
        <p:blipFill>
          <a:blip r:embed="rId4">
            <a:alphaModFix/>
          </a:blip>
          <a:stretch>
            <a:fillRect/>
          </a:stretch>
        </p:blipFill>
        <p:spPr>
          <a:xfrm>
            <a:off x="7156713" y="314625"/>
            <a:ext cx="1875050" cy="1762750"/>
          </a:xfrm>
          <a:prstGeom prst="rect">
            <a:avLst/>
          </a:prstGeom>
          <a:noFill/>
          <a:ln>
            <a:noFill/>
          </a:ln>
        </p:spPr>
      </p:pic>
      <p:pic>
        <p:nvPicPr>
          <p:cNvPr id="366" name="Google Shape;366;p41"/>
          <p:cNvPicPr preferRelativeResize="0"/>
          <p:nvPr/>
        </p:nvPicPr>
        <p:blipFill>
          <a:blip r:embed="rId5">
            <a:alphaModFix/>
          </a:blip>
          <a:stretch>
            <a:fillRect/>
          </a:stretch>
        </p:blipFill>
        <p:spPr>
          <a:xfrm>
            <a:off x="142100" y="847750"/>
            <a:ext cx="2602899" cy="3503525"/>
          </a:xfrm>
          <a:prstGeom prst="rect">
            <a:avLst/>
          </a:prstGeom>
          <a:noFill/>
          <a:ln>
            <a:noFill/>
          </a:ln>
        </p:spPr>
      </p:pic>
      <p:pic>
        <p:nvPicPr>
          <p:cNvPr id="367" name="Google Shape;367;p41"/>
          <p:cNvPicPr preferRelativeResize="0"/>
          <p:nvPr/>
        </p:nvPicPr>
        <p:blipFill>
          <a:blip r:embed="rId6">
            <a:alphaModFix/>
          </a:blip>
          <a:stretch>
            <a:fillRect/>
          </a:stretch>
        </p:blipFill>
        <p:spPr>
          <a:xfrm>
            <a:off x="4112301" y="2689100"/>
            <a:ext cx="1587937" cy="1592325"/>
          </a:xfrm>
          <a:prstGeom prst="rect">
            <a:avLst/>
          </a:prstGeom>
          <a:noFill/>
          <a:ln>
            <a:noFill/>
          </a:ln>
        </p:spPr>
      </p:pic>
      <p:pic>
        <p:nvPicPr>
          <p:cNvPr id="368" name="Google Shape;368;p41"/>
          <p:cNvPicPr preferRelativeResize="0"/>
          <p:nvPr/>
        </p:nvPicPr>
        <p:blipFill>
          <a:blip r:embed="rId7">
            <a:alphaModFix/>
          </a:blip>
          <a:stretch>
            <a:fillRect/>
          </a:stretch>
        </p:blipFill>
        <p:spPr>
          <a:xfrm>
            <a:off x="2832525" y="0"/>
            <a:ext cx="4147500" cy="25642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2"/>
          <p:cNvSpPr txBox="1">
            <a:spLocks noGrp="1"/>
          </p:cNvSpPr>
          <p:nvPr>
            <p:ph type="body" idx="1"/>
          </p:nvPr>
        </p:nvSpPr>
        <p:spPr>
          <a:xfrm>
            <a:off x="1123950" y="4406300"/>
            <a:ext cx="67374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a:t>Career &amp; College Support for Students with Disabilities </a:t>
            </a:r>
            <a:endParaRPr/>
          </a:p>
        </p:txBody>
      </p:sp>
      <p:sp>
        <p:nvSpPr>
          <p:cNvPr id="374" name="Google Shape;374;p42"/>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30</a:t>
            </a:fld>
            <a:endParaRPr/>
          </a:p>
        </p:txBody>
      </p:sp>
      <p:pic>
        <p:nvPicPr>
          <p:cNvPr id="375" name="Google Shape;375;p42"/>
          <p:cNvPicPr preferRelativeResize="0"/>
          <p:nvPr/>
        </p:nvPicPr>
        <p:blipFill>
          <a:blip r:embed="rId3">
            <a:alphaModFix/>
          </a:blip>
          <a:stretch>
            <a:fillRect/>
          </a:stretch>
        </p:blipFill>
        <p:spPr>
          <a:xfrm>
            <a:off x="2405063" y="119775"/>
            <a:ext cx="4333875" cy="838200"/>
          </a:xfrm>
          <a:prstGeom prst="rect">
            <a:avLst/>
          </a:prstGeom>
          <a:noFill/>
          <a:ln>
            <a:noFill/>
          </a:ln>
        </p:spPr>
      </p:pic>
      <p:sp>
        <p:nvSpPr>
          <p:cNvPr id="376" name="Google Shape;376;p42"/>
          <p:cNvSpPr txBox="1"/>
          <p:nvPr/>
        </p:nvSpPr>
        <p:spPr>
          <a:xfrm>
            <a:off x="1848625" y="957975"/>
            <a:ext cx="5496900" cy="935100"/>
          </a:xfrm>
          <a:prstGeom prst="rect">
            <a:avLst/>
          </a:prstGeom>
          <a:noFill/>
          <a:ln>
            <a:noFill/>
          </a:ln>
        </p:spPr>
        <p:txBody>
          <a:bodyPr spcFirstLastPara="1" wrap="square" lIns="91425" tIns="91425" rIns="91425" bIns="91425" anchor="t" anchorCtr="0">
            <a:noAutofit/>
          </a:bodyPr>
          <a:lstStyle/>
          <a:p>
            <a:pPr marL="0" lvl="0" indent="0" algn="ctr" rtl="0">
              <a:lnSpc>
                <a:spcPct val="135000"/>
              </a:lnSpc>
              <a:spcBef>
                <a:spcPts val="0"/>
              </a:spcBef>
              <a:spcAft>
                <a:spcPts val="1100"/>
              </a:spcAft>
              <a:buNone/>
            </a:pPr>
            <a:r>
              <a:rPr lang="en" sz="1500" b="1">
                <a:solidFill>
                  <a:srgbClr val="333333"/>
                </a:solidFill>
                <a:highlight>
                  <a:srgbClr val="FFFFFF"/>
                </a:highlight>
              </a:rPr>
              <a:t>Empowering Ohioans with disabilities through employment, disability determinations, and independence.</a:t>
            </a:r>
            <a:endParaRPr sz="1500" b="1">
              <a:solidFill>
                <a:srgbClr val="333333"/>
              </a:solidFill>
              <a:highlight>
                <a:srgbClr val="FFFFFF"/>
              </a:highlight>
            </a:endParaRPr>
          </a:p>
        </p:txBody>
      </p:sp>
      <p:pic>
        <p:nvPicPr>
          <p:cNvPr id="377" name="Google Shape;377;p42"/>
          <p:cNvPicPr preferRelativeResize="0"/>
          <p:nvPr/>
        </p:nvPicPr>
        <p:blipFill>
          <a:blip r:embed="rId4">
            <a:alphaModFix/>
          </a:blip>
          <a:stretch>
            <a:fillRect/>
          </a:stretch>
        </p:blipFill>
        <p:spPr>
          <a:xfrm>
            <a:off x="0" y="3099575"/>
            <a:ext cx="3842550" cy="1056550"/>
          </a:xfrm>
          <a:prstGeom prst="rect">
            <a:avLst/>
          </a:prstGeom>
          <a:noFill/>
          <a:ln>
            <a:noFill/>
          </a:ln>
        </p:spPr>
      </p:pic>
      <p:pic>
        <p:nvPicPr>
          <p:cNvPr id="378" name="Google Shape;378;p42"/>
          <p:cNvPicPr preferRelativeResize="0"/>
          <p:nvPr/>
        </p:nvPicPr>
        <p:blipFill>
          <a:blip r:embed="rId5">
            <a:alphaModFix/>
          </a:blip>
          <a:stretch>
            <a:fillRect/>
          </a:stretch>
        </p:blipFill>
        <p:spPr>
          <a:xfrm>
            <a:off x="3332950" y="3039750"/>
            <a:ext cx="5388175" cy="1176200"/>
          </a:xfrm>
          <a:prstGeom prst="rect">
            <a:avLst/>
          </a:prstGeom>
          <a:noFill/>
          <a:ln>
            <a:noFill/>
          </a:ln>
        </p:spPr>
      </p:pic>
      <p:pic>
        <p:nvPicPr>
          <p:cNvPr id="379" name="Google Shape;379;p42"/>
          <p:cNvPicPr preferRelativeResize="0"/>
          <p:nvPr/>
        </p:nvPicPr>
        <p:blipFill>
          <a:blip r:embed="rId6">
            <a:alphaModFix/>
          </a:blip>
          <a:stretch>
            <a:fillRect/>
          </a:stretch>
        </p:blipFill>
        <p:spPr>
          <a:xfrm>
            <a:off x="1295238" y="1571097"/>
            <a:ext cx="6553519" cy="13816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3"/>
          <p:cNvSpPr txBox="1">
            <a:spLocks noGrp="1"/>
          </p:cNvSpPr>
          <p:nvPr>
            <p:ph type="body" idx="1"/>
          </p:nvPr>
        </p:nvSpPr>
        <p:spPr>
          <a:xfrm>
            <a:off x="908325" y="4406300"/>
            <a:ext cx="6533700" cy="749100"/>
          </a:xfrm>
          <a:prstGeom prst="rect">
            <a:avLst/>
          </a:prstGeom>
        </p:spPr>
        <p:txBody>
          <a:bodyPr spcFirstLastPara="1" wrap="square" lIns="91425" tIns="91425" rIns="91425" bIns="91425" anchor="ctr" anchorCtr="0">
            <a:noAutofit/>
          </a:bodyPr>
          <a:lstStyle/>
          <a:p>
            <a:pPr marL="0" lvl="0" indent="0" algn="l" rtl="0">
              <a:spcBef>
                <a:spcPts val="360"/>
              </a:spcBef>
              <a:spcAft>
                <a:spcPts val="0"/>
              </a:spcAft>
              <a:buNone/>
            </a:pPr>
            <a:r>
              <a:rPr lang="en"/>
              <a:t>NEW Graduation Requirements - Class of 2023 </a:t>
            </a:r>
            <a:endParaRPr/>
          </a:p>
        </p:txBody>
      </p:sp>
      <p:sp>
        <p:nvSpPr>
          <p:cNvPr id="385" name="Google Shape;385;p43"/>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31</a:t>
            </a:fld>
            <a:endParaRPr/>
          </a:p>
        </p:txBody>
      </p:sp>
      <p:pic>
        <p:nvPicPr>
          <p:cNvPr id="386" name="Google Shape;386;p43"/>
          <p:cNvPicPr preferRelativeResize="0"/>
          <p:nvPr/>
        </p:nvPicPr>
        <p:blipFill>
          <a:blip r:embed="rId3">
            <a:alphaModFix/>
          </a:blip>
          <a:stretch>
            <a:fillRect/>
          </a:stretch>
        </p:blipFill>
        <p:spPr>
          <a:xfrm>
            <a:off x="-14620" y="2563100"/>
            <a:ext cx="3679421" cy="1529175"/>
          </a:xfrm>
          <a:prstGeom prst="rect">
            <a:avLst/>
          </a:prstGeom>
          <a:noFill/>
          <a:ln>
            <a:noFill/>
          </a:ln>
        </p:spPr>
      </p:pic>
      <p:pic>
        <p:nvPicPr>
          <p:cNvPr id="387" name="Google Shape;387;p43"/>
          <p:cNvPicPr preferRelativeResize="0"/>
          <p:nvPr/>
        </p:nvPicPr>
        <p:blipFill>
          <a:blip r:embed="rId4">
            <a:alphaModFix/>
          </a:blip>
          <a:stretch>
            <a:fillRect/>
          </a:stretch>
        </p:blipFill>
        <p:spPr>
          <a:xfrm>
            <a:off x="1627575" y="0"/>
            <a:ext cx="4962269" cy="2281425"/>
          </a:xfrm>
          <a:prstGeom prst="rect">
            <a:avLst/>
          </a:prstGeom>
          <a:noFill/>
          <a:ln>
            <a:noFill/>
          </a:ln>
        </p:spPr>
      </p:pic>
      <p:pic>
        <p:nvPicPr>
          <p:cNvPr id="388" name="Google Shape;388;p43"/>
          <p:cNvPicPr preferRelativeResize="0"/>
          <p:nvPr/>
        </p:nvPicPr>
        <p:blipFill>
          <a:blip r:embed="rId5">
            <a:alphaModFix/>
          </a:blip>
          <a:stretch>
            <a:fillRect/>
          </a:stretch>
        </p:blipFill>
        <p:spPr>
          <a:xfrm>
            <a:off x="3989175" y="2281425"/>
            <a:ext cx="5010500" cy="1917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4"/>
          <p:cNvSpPr txBox="1"/>
          <p:nvPr/>
        </p:nvSpPr>
        <p:spPr>
          <a:xfrm>
            <a:off x="167850" y="913850"/>
            <a:ext cx="8808300" cy="1103700"/>
          </a:xfrm>
          <a:prstGeom prst="rect">
            <a:avLst/>
          </a:prstGeom>
          <a:noFill/>
          <a:ln>
            <a:noFill/>
          </a:ln>
        </p:spPr>
        <p:txBody>
          <a:bodyPr spcFirstLastPara="1" wrap="square" lIns="91425" tIns="91425" rIns="91425" bIns="91425" anchor="t" anchorCtr="0">
            <a:noAutofit/>
          </a:bodyPr>
          <a:lstStyle/>
          <a:p>
            <a:pPr marL="0" lvl="0" indent="0" algn="ctr" rtl="0">
              <a:spcBef>
                <a:spcPts val="1000"/>
              </a:spcBef>
              <a:spcAft>
                <a:spcPts val="0"/>
              </a:spcAft>
              <a:buNone/>
            </a:pPr>
            <a:r>
              <a:rPr lang="en" sz="3600">
                <a:solidFill>
                  <a:srgbClr val="F3F3F3"/>
                </a:solidFill>
                <a:latin typeface="Dosis"/>
                <a:ea typeface="Dosis"/>
                <a:cs typeface="Dosis"/>
                <a:sym typeface="Dosis"/>
              </a:rPr>
              <a:t>Capable of Navigating the Future</a:t>
            </a:r>
            <a:endParaRPr sz="3600">
              <a:solidFill>
                <a:srgbClr val="F3F3F3"/>
              </a:solidFill>
              <a:latin typeface="Dosis"/>
              <a:ea typeface="Dosis"/>
              <a:cs typeface="Dosis"/>
              <a:sym typeface="Dosis"/>
            </a:endParaRPr>
          </a:p>
          <a:p>
            <a:pPr marL="0" lvl="0" indent="0" algn="ctr" rtl="0">
              <a:spcBef>
                <a:spcPts val="1000"/>
              </a:spcBef>
              <a:spcAft>
                <a:spcPts val="1000"/>
              </a:spcAft>
              <a:buNone/>
            </a:pPr>
            <a:endParaRPr sz="3600">
              <a:solidFill>
                <a:srgbClr val="F3F3F3"/>
              </a:solidFill>
              <a:latin typeface="Dosis"/>
              <a:ea typeface="Dosis"/>
              <a:cs typeface="Dosis"/>
              <a:sym typeface="Dosis"/>
            </a:endParaRPr>
          </a:p>
        </p:txBody>
      </p:sp>
      <p:sp>
        <p:nvSpPr>
          <p:cNvPr id="394" name="Google Shape;394;p44"/>
          <p:cNvSpPr txBox="1">
            <a:spLocks noGrp="1"/>
          </p:cNvSpPr>
          <p:nvPr>
            <p:ph type="subTitle" idx="1"/>
          </p:nvPr>
        </p:nvSpPr>
        <p:spPr>
          <a:xfrm>
            <a:off x="1962000" y="3576325"/>
            <a:ext cx="5220000" cy="49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Dosis"/>
                <a:ea typeface="Dosis"/>
                <a:cs typeface="Dosis"/>
                <a:sym typeface="Dosis"/>
              </a:rPr>
              <a:t>Vision for North Union Graduates </a:t>
            </a:r>
            <a:endParaRPr>
              <a:latin typeface="Dosis"/>
              <a:ea typeface="Dosis"/>
              <a:cs typeface="Dosis"/>
              <a:sym typeface="Dosi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4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33</a:t>
            </a:fld>
            <a:endParaRPr/>
          </a:p>
        </p:txBody>
      </p:sp>
      <p:sp>
        <p:nvSpPr>
          <p:cNvPr id="400" name="Google Shape;400;p45"/>
          <p:cNvSpPr txBox="1"/>
          <p:nvPr/>
        </p:nvSpPr>
        <p:spPr>
          <a:xfrm>
            <a:off x="1719000" y="3607900"/>
            <a:ext cx="5706000" cy="1171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2400">
                <a:solidFill>
                  <a:srgbClr val="FFFFFF"/>
                </a:solidFill>
                <a:latin typeface="Architects Daughter"/>
                <a:ea typeface="Architects Daughter"/>
                <a:cs typeface="Architects Daughter"/>
                <a:sym typeface="Architects Daughter"/>
              </a:rPr>
              <a:t>How has being a part of a career pathway impacted your high school experience and future career plans? </a:t>
            </a:r>
            <a:endParaRPr sz="2400">
              <a:solidFill>
                <a:srgbClr val="FFFFFF"/>
              </a:solidFill>
              <a:latin typeface="Architects Daughter"/>
              <a:ea typeface="Architects Daughter"/>
              <a:cs typeface="Architects Daughter"/>
              <a:sym typeface="Architects Daughter"/>
            </a:endParaRPr>
          </a:p>
          <a:p>
            <a:pPr marL="0" lvl="0" indent="0" algn="l" rtl="0">
              <a:spcBef>
                <a:spcPts val="0"/>
              </a:spcBef>
              <a:spcAft>
                <a:spcPts val="0"/>
              </a:spcAft>
              <a:buNone/>
            </a:pPr>
            <a:r>
              <a:rPr lang="en" b="1">
                <a:solidFill>
                  <a:srgbClr val="FFFFFF"/>
                </a:solidFill>
                <a:latin typeface="Roboto"/>
                <a:ea typeface="Roboto"/>
                <a:cs typeface="Roboto"/>
                <a:sym typeface="Roboto"/>
              </a:rPr>
              <a:t> </a:t>
            </a:r>
            <a:endParaRPr b="1">
              <a:solidFill>
                <a:srgbClr val="FFFFFF"/>
              </a:solidFill>
              <a:latin typeface="Roboto"/>
              <a:ea typeface="Roboto"/>
              <a:cs typeface="Roboto"/>
              <a:sym typeface="Roboto"/>
            </a:endParaRPr>
          </a:p>
        </p:txBody>
      </p:sp>
      <p:sp>
        <p:nvSpPr>
          <p:cNvPr id="401" name="Google Shape;401;p45"/>
          <p:cNvSpPr txBox="1"/>
          <p:nvPr/>
        </p:nvSpPr>
        <p:spPr>
          <a:xfrm>
            <a:off x="2066625" y="1381725"/>
            <a:ext cx="3859500" cy="79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Roboto"/>
              <a:ea typeface="Roboto"/>
              <a:cs typeface="Roboto"/>
              <a:sym typeface="Roboto"/>
            </a:endParaRPr>
          </a:p>
        </p:txBody>
      </p:sp>
      <p:pic>
        <p:nvPicPr>
          <p:cNvPr id="402" name="Google Shape;402;p45" title="kaylee ag q1 (1).mp4">
            <a:hlinkClick r:id="rId3"/>
          </p:cNvPr>
          <p:cNvPicPr preferRelativeResize="0"/>
          <p:nvPr/>
        </p:nvPicPr>
        <p:blipFill>
          <a:blip r:embed="rId4">
            <a:alphaModFix/>
          </a:blip>
          <a:stretch>
            <a:fillRect/>
          </a:stretch>
        </p:blipFill>
        <p:spPr>
          <a:xfrm>
            <a:off x="4640424" y="496875"/>
            <a:ext cx="4206851" cy="3155125"/>
          </a:xfrm>
          <a:prstGeom prst="rect">
            <a:avLst/>
          </a:prstGeom>
          <a:noFill/>
          <a:ln>
            <a:noFill/>
          </a:ln>
          <a:effectLst>
            <a:outerShdw blurRad="57150" dist="19050" dir="5400000" algn="bl" rotWithShape="0">
              <a:srgbClr val="000000">
                <a:alpha val="50000"/>
              </a:srgbClr>
            </a:outerShdw>
          </a:effectLst>
        </p:spPr>
      </p:pic>
      <p:pic>
        <p:nvPicPr>
          <p:cNvPr id="403" name="Google Shape;403;p45" title="joey q1 (1).mp4">
            <a:hlinkClick r:id="rId5"/>
          </p:cNvPr>
          <p:cNvPicPr preferRelativeResize="0"/>
          <p:nvPr/>
        </p:nvPicPr>
        <p:blipFill>
          <a:blip r:embed="rId6">
            <a:alphaModFix/>
          </a:blip>
          <a:stretch>
            <a:fillRect/>
          </a:stretch>
        </p:blipFill>
        <p:spPr>
          <a:xfrm>
            <a:off x="166900" y="448244"/>
            <a:ext cx="4206826" cy="315511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46"/>
          <p:cNvSpPr txBox="1">
            <a:spLocks noGrp="1"/>
          </p:cNvSpPr>
          <p:nvPr>
            <p:ph type="subTitle" idx="1"/>
          </p:nvPr>
        </p:nvSpPr>
        <p:spPr>
          <a:xfrm>
            <a:off x="1028475" y="3449650"/>
            <a:ext cx="5220000" cy="57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p46"/>
          <p:cNvSpPr txBox="1">
            <a:spLocks noGrp="1"/>
          </p:cNvSpPr>
          <p:nvPr>
            <p:ph type="ctrTitle"/>
          </p:nvPr>
        </p:nvSpPr>
        <p:spPr>
          <a:xfrm>
            <a:off x="1028475" y="2345350"/>
            <a:ext cx="52200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Next Steps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47"/>
          <p:cNvSpPr txBox="1">
            <a:spLocks noGrp="1"/>
          </p:cNvSpPr>
          <p:nvPr>
            <p:ph type="title"/>
          </p:nvPr>
        </p:nvSpPr>
        <p:spPr>
          <a:xfrm>
            <a:off x="1101386" y="272850"/>
            <a:ext cx="7574400" cy="74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Next Steps </a:t>
            </a:r>
            <a:endParaRPr sz="3000"/>
          </a:p>
        </p:txBody>
      </p:sp>
      <p:sp>
        <p:nvSpPr>
          <p:cNvPr id="415" name="Google Shape;415;p47"/>
          <p:cNvSpPr txBox="1">
            <a:spLocks noGrp="1"/>
          </p:cNvSpPr>
          <p:nvPr>
            <p:ph type="body" idx="2"/>
          </p:nvPr>
        </p:nvSpPr>
        <p:spPr>
          <a:xfrm>
            <a:off x="4724875" y="1105700"/>
            <a:ext cx="4148400" cy="374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a:solidFill>
                  <a:schemeClr val="dk1"/>
                </a:solidFill>
              </a:rPr>
              <a:t>Internships</a:t>
            </a:r>
            <a:endParaRPr sz="1400">
              <a:solidFill>
                <a:schemeClr val="dk1"/>
              </a:solidFill>
            </a:endParaRPr>
          </a:p>
          <a:p>
            <a:pPr marL="0" lvl="0" indent="0" algn="ctr" rtl="0">
              <a:spcBef>
                <a:spcPts val="0"/>
              </a:spcBef>
              <a:spcAft>
                <a:spcPts val="0"/>
              </a:spcAft>
              <a:buNone/>
            </a:pPr>
            <a:endParaRPr sz="1400">
              <a:solidFill>
                <a:schemeClr val="dk1"/>
              </a:solidFill>
            </a:endParaRPr>
          </a:p>
          <a:p>
            <a:pPr marL="0" lvl="0" indent="0" algn="ctr" rtl="0">
              <a:spcBef>
                <a:spcPts val="0"/>
              </a:spcBef>
              <a:spcAft>
                <a:spcPts val="0"/>
              </a:spcAft>
              <a:buNone/>
            </a:pPr>
            <a:r>
              <a:rPr lang="en" sz="1400">
                <a:solidFill>
                  <a:schemeClr val="dk1"/>
                </a:solidFill>
              </a:rPr>
              <a:t>County-Wide Internship Collaborative</a:t>
            </a:r>
            <a:endParaRPr sz="1400">
              <a:solidFill>
                <a:schemeClr val="dk1"/>
              </a:solidFill>
            </a:endParaRPr>
          </a:p>
          <a:p>
            <a:pPr marL="0" lvl="0" indent="0" algn="ctr" rtl="0">
              <a:spcBef>
                <a:spcPts val="0"/>
              </a:spcBef>
              <a:spcAft>
                <a:spcPts val="0"/>
              </a:spcAft>
              <a:buNone/>
            </a:pPr>
            <a:endParaRPr sz="1400">
              <a:solidFill>
                <a:schemeClr val="dk1"/>
              </a:solidFill>
            </a:endParaRPr>
          </a:p>
          <a:p>
            <a:pPr marL="0" lvl="0" indent="0" algn="ctr" rtl="0">
              <a:spcBef>
                <a:spcPts val="0"/>
              </a:spcBef>
              <a:spcAft>
                <a:spcPts val="0"/>
              </a:spcAft>
              <a:buNone/>
            </a:pPr>
            <a:r>
              <a:rPr lang="en" sz="1400">
                <a:solidFill>
                  <a:schemeClr val="dk1"/>
                </a:solidFill>
              </a:rPr>
              <a:t>District Business Advisory</a:t>
            </a:r>
            <a:endParaRPr sz="1400">
              <a:solidFill>
                <a:schemeClr val="dk1"/>
              </a:solidFill>
            </a:endParaRPr>
          </a:p>
          <a:p>
            <a:pPr marL="0" lvl="0" indent="0" algn="ctr" rtl="0">
              <a:spcBef>
                <a:spcPts val="0"/>
              </a:spcBef>
              <a:spcAft>
                <a:spcPts val="0"/>
              </a:spcAft>
              <a:buNone/>
            </a:pPr>
            <a:endParaRPr sz="1400">
              <a:solidFill>
                <a:schemeClr val="dk1"/>
              </a:solidFill>
            </a:endParaRPr>
          </a:p>
          <a:p>
            <a:pPr marL="0" lvl="0" indent="0" algn="ctr" rtl="0">
              <a:spcBef>
                <a:spcPts val="0"/>
              </a:spcBef>
              <a:spcAft>
                <a:spcPts val="0"/>
              </a:spcAft>
              <a:buNone/>
            </a:pPr>
            <a:r>
              <a:rPr lang="en" sz="1400">
                <a:solidFill>
                  <a:schemeClr val="dk1"/>
                </a:solidFill>
              </a:rPr>
              <a:t>Real World Learning Opportunities</a:t>
            </a:r>
            <a:endParaRPr sz="1400">
              <a:solidFill>
                <a:schemeClr val="dk1"/>
              </a:solidFill>
            </a:endParaRPr>
          </a:p>
          <a:p>
            <a:pPr marL="0" lvl="0" indent="0" algn="ctr" rtl="0">
              <a:spcBef>
                <a:spcPts val="0"/>
              </a:spcBef>
              <a:spcAft>
                <a:spcPts val="0"/>
              </a:spcAft>
              <a:buNone/>
            </a:pPr>
            <a:r>
              <a:rPr lang="en" sz="1400">
                <a:solidFill>
                  <a:schemeClr val="dk1"/>
                </a:solidFill>
              </a:rPr>
              <a:t>with Industry Partners</a:t>
            </a:r>
            <a:endParaRPr sz="1400">
              <a:solidFill>
                <a:schemeClr val="dk1"/>
              </a:solidFill>
            </a:endParaRPr>
          </a:p>
          <a:p>
            <a:pPr marL="0" lvl="0" indent="0" algn="ctr" rtl="0">
              <a:spcBef>
                <a:spcPts val="0"/>
              </a:spcBef>
              <a:spcAft>
                <a:spcPts val="0"/>
              </a:spcAft>
              <a:buNone/>
            </a:pPr>
            <a:endParaRPr sz="1400">
              <a:solidFill>
                <a:schemeClr val="dk1"/>
              </a:solidFill>
            </a:endParaRPr>
          </a:p>
          <a:p>
            <a:pPr marL="0" lvl="0" indent="0" algn="ctr" rtl="0">
              <a:spcBef>
                <a:spcPts val="0"/>
              </a:spcBef>
              <a:spcAft>
                <a:spcPts val="0"/>
              </a:spcAft>
              <a:buNone/>
            </a:pPr>
            <a:r>
              <a:rPr lang="en" sz="1400">
                <a:solidFill>
                  <a:schemeClr val="dk1"/>
                </a:solidFill>
              </a:rPr>
              <a:t>Makerspace Exploration</a:t>
            </a:r>
            <a:endParaRPr sz="1400">
              <a:solidFill>
                <a:schemeClr val="dk1"/>
              </a:solidFill>
            </a:endParaRPr>
          </a:p>
          <a:p>
            <a:pPr marL="0" lvl="0" indent="0" algn="ctr" rtl="0">
              <a:spcBef>
                <a:spcPts val="0"/>
              </a:spcBef>
              <a:spcAft>
                <a:spcPts val="0"/>
              </a:spcAft>
              <a:buNone/>
            </a:pPr>
            <a:endParaRPr sz="1400">
              <a:solidFill>
                <a:schemeClr val="dk1"/>
              </a:solidFill>
            </a:endParaRPr>
          </a:p>
          <a:p>
            <a:pPr marL="0" lvl="0" indent="0" algn="ctr" rtl="0">
              <a:spcBef>
                <a:spcPts val="0"/>
              </a:spcBef>
              <a:spcAft>
                <a:spcPts val="0"/>
              </a:spcAft>
              <a:buNone/>
            </a:pPr>
            <a:r>
              <a:rPr lang="en" sz="1400">
                <a:solidFill>
                  <a:schemeClr val="dk1"/>
                </a:solidFill>
              </a:rPr>
              <a:t>Drug Free Hire Me ™</a:t>
            </a:r>
            <a:endParaRPr sz="1400">
              <a:solidFill>
                <a:schemeClr val="dk1"/>
              </a:solidFill>
            </a:endParaRPr>
          </a:p>
          <a:p>
            <a:pPr marL="0" lvl="0" indent="0" algn="ctr" rtl="0">
              <a:spcBef>
                <a:spcPts val="0"/>
              </a:spcBef>
              <a:spcAft>
                <a:spcPts val="0"/>
              </a:spcAft>
              <a:buNone/>
            </a:pPr>
            <a:endParaRPr sz="1400">
              <a:solidFill>
                <a:schemeClr val="dk1"/>
              </a:solidFill>
            </a:endParaRPr>
          </a:p>
          <a:p>
            <a:pPr marL="0" lvl="0" indent="0" algn="ctr" rtl="0">
              <a:spcBef>
                <a:spcPts val="0"/>
              </a:spcBef>
              <a:spcAft>
                <a:spcPts val="0"/>
              </a:spcAft>
              <a:buNone/>
            </a:pPr>
            <a:r>
              <a:rPr lang="en" sz="1400">
                <a:solidFill>
                  <a:schemeClr val="dk1"/>
                </a:solidFill>
              </a:rPr>
              <a:t>Get the Word Out! </a:t>
            </a:r>
            <a:endParaRPr sz="1400">
              <a:solidFill>
                <a:schemeClr val="dk1"/>
              </a:solidFill>
            </a:endParaRPr>
          </a:p>
          <a:p>
            <a:pPr marL="0" lvl="0" indent="0" algn="ctr" rtl="0">
              <a:spcBef>
                <a:spcPts val="0"/>
              </a:spcBef>
              <a:spcAft>
                <a:spcPts val="0"/>
              </a:spcAft>
              <a:buNone/>
            </a:pPr>
            <a:r>
              <a:rPr lang="en" sz="1400">
                <a:solidFill>
                  <a:schemeClr val="dk1"/>
                </a:solidFill>
              </a:rPr>
              <a:t>Communication plan to inform </a:t>
            </a:r>
            <a:endParaRPr sz="1400">
              <a:solidFill>
                <a:schemeClr val="dk1"/>
              </a:solidFill>
            </a:endParaRPr>
          </a:p>
          <a:p>
            <a:pPr marL="0" lvl="0" indent="0" algn="ctr" rtl="0">
              <a:spcBef>
                <a:spcPts val="0"/>
              </a:spcBef>
              <a:spcAft>
                <a:spcPts val="0"/>
              </a:spcAft>
              <a:buNone/>
            </a:pPr>
            <a:r>
              <a:rPr lang="en" sz="1400">
                <a:solidFill>
                  <a:schemeClr val="dk1"/>
                </a:solidFill>
              </a:rPr>
              <a:t>parents about career opportunities </a:t>
            </a:r>
            <a:endParaRPr sz="1400">
              <a:solidFill>
                <a:schemeClr val="dk1"/>
              </a:solidFill>
            </a:endParaRPr>
          </a:p>
          <a:p>
            <a:pPr marL="0" lvl="0" indent="0" algn="ctr" rtl="0">
              <a:spcBef>
                <a:spcPts val="0"/>
              </a:spcBef>
              <a:spcAft>
                <a:spcPts val="0"/>
              </a:spcAft>
              <a:buNone/>
            </a:pPr>
            <a:endParaRPr sz="1800">
              <a:solidFill>
                <a:schemeClr val="dk1"/>
              </a:solidFill>
            </a:endParaRPr>
          </a:p>
          <a:p>
            <a:pPr marL="0" lvl="0" indent="0" algn="ctr" rtl="0">
              <a:spcBef>
                <a:spcPts val="0"/>
              </a:spcBef>
              <a:spcAft>
                <a:spcPts val="0"/>
              </a:spcAft>
              <a:buNone/>
            </a:pPr>
            <a:endParaRPr sz="1800">
              <a:solidFill>
                <a:schemeClr val="dk1"/>
              </a:solidFill>
            </a:endParaRPr>
          </a:p>
          <a:p>
            <a:pPr marL="0" lvl="0" indent="0" algn="l" rtl="0">
              <a:spcBef>
                <a:spcPts val="600"/>
              </a:spcBef>
              <a:spcAft>
                <a:spcPts val="0"/>
              </a:spcAft>
              <a:buNone/>
            </a:pPr>
            <a:endParaRPr sz="2000"/>
          </a:p>
        </p:txBody>
      </p:sp>
      <p:sp>
        <p:nvSpPr>
          <p:cNvPr id="416" name="Google Shape;416;p47"/>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35</a:t>
            </a:fld>
            <a:endParaRPr/>
          </a:p>
        </p:txBody>
      </p:sp>
      <p:pic>
        <p:nvPicPr>
          <p:cNvPr id="417" name="Google Shape;417;p47"/>
          <p:cNvPicPr preferRelativeResize="0"/>
          <p:nvPr/>
        </p:nvPicPr>
        <p:blipFill>
          <a:blip r:embed="rId3">
            <a:alphaModFix/>
          </a:blip>
          <a:stretch>
            <a:fillRect/>
          </a:stretch>
        </p:blipFill>
        <p:spPr>
          <a:xfrm>
            <a:off x="1438038" y="1105637"/>
            <a:ext cx="3008575" cy="37435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48"/>
          <p:cNvSpPr txBox="1">
            <a:spLocks noGrp="1"/>
          </p:cNvSpPr>
          <p:nvPr>
            <p:ph type="title"/>
          </p:nvPr>
        </p:nvSpPr>
        <p:spPr>
          <a:xfrm>
            <a:off x="1101386" y="272850"/>
            <a:ext cx="7574400" cy="74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Next Steps </a:t>
            </a:r>
            <a:endParaRPr sz="3000"/>
          </a:p>
        </p:txBody>
      </p:sp>
      <p:sp>
        <p:nvSpPr>
          <p:cNvPr id="423" name="Google Shape;423;p48"/>
          <p:cNvSpPr txBox="1">
            <a:spLocks noGrp="1"/>
          </p:cNvSpPr>
          <p:nvPr>
            <p:ph type="body" idx="1"/>
          </p:nvPr>
        </p:nvSpPr>
        <p:spPr>
          <a:xfrm>
            <a:off x="1101375" y="1311550"/>
            <a:ext cx="3681900" cy="3537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sp>
        <p:nvSpPr>
          <p:cNvPr id="424" name="Google Shape;424;p48"/>
          <p:cNvSpPr txBox="1">
            <a:spLocks noGrp="1"/>
          </p:cNvSpPr>
          <p:nvPr>
            <p:ph type="body" idx="2"/>
          </p:nvPr>
        </p:nvSpPr>
        <p:spPr>
          <a:xfrm>
            <a:off x="5004950" y="1172800"/>
            <a:ext cx="3681900" cy="3676500"/>
          </a:xfrm>
          <a:prstGeom prst="rect">
            <a:avLst/>
          </a:prstGeom>
        </p:spPr>
        <p:txBody>
          <a:bodyPr spcFirstLastPara="1" wrap="square" lIns="91425" tIns="91425" rIns="91425" bIns="91425" anchor="t" anchorCtr="0">
            <a:noAutofit/>
          </a:bodyPr>
          <a:lstStyle/>
          <a:p>
            <a:pPr marL="457200" lvl="0" indent="-355600" algn="l" rtl="0">
              <a:spcBef>
                <a:spcPts val="1000"/>
              </a:spcBef>
              <a:spcAft>
                <a:spcPts val="0"/>
              </a:spcAft>
              <a:buSzPts val="2000"/>
              <a:buChar char="▸"/>
            </a:pPr>
            <a:r>
              <a:rPr lang="en" sz="2000"/>
              <a:t>Offer industry credentials in every pathway</a:t>
            </a:r>
            <a:endParaRPr sz="2000"/>
          </a:p>
          <a:p>
            <a:pPr marL="457200" lvl="0" indent="-355600" algn="l" rtl="0">
              <a:spcBef>
                <a:spcPts val="1000"/>
              </a:spcBef>
              <a:spcAft>
                <a:spcPts val="0"/>
              </a:spcAft>
              <a:buSzPts val="2000"/>
              <a:buChar char="▸"/>
            </a:pPr>
            <a:r>
              <a:rPr lang="en" sz="2000"/>
              <a:t>Ohio Career Readiness Seal </a:t>
            </a:r>
            <a:endParaRPr sz="2000"/>
          </a:p>
          <a:p>
            <a:pPr marL="0" lvl="0" indent="0" algn="l" rtl="0">
              <a:spcBef>
                <a:spcPts val="1000"/>
              </a:spcBef>
              <a:spcAft>
                <a:spcPts val="0"/>
              </a:spcAft>
              <a:buNone/>
            </a:pPr>
            <a:endParaRPr sz="2000"/>
          </a:p>
        </p:txBody>
      </p:sp>
      <p:sp>
        <p:nvSpPr>
          <p:cNvPr id="425" name="Google Shape;425;p48"/>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36</a:t>
            </a:fld>
            <a:endParaRPr/>
          </a:p>
        </p:txBody>
      </p:sp>
      <p:pic>
        <p:nvPicPr>
          <p:cNvPr id="426" name="Google Shape;426;p48"/>
          <p:cNvPicPr preferRelativeResize="0"/>
          <p:nvPr/>
        </p:nvPicPr>
        <p:blipFill>
          <a:blip r:embed="rId3">
            <a:alphaModFix/>
          </a:blip>
          <a:stretch>
            <a:fillRect/>
          </a:stretch>
        </p:blipFill>
        <p:spPr>
          <a:xfrm>
            <a:off x="1042075" y="1094850"/>
            <a:ext cx="3800475" cy="3676650"/>
          </a:xfrm>
          <a:prstGeom prst="rect">
            <a:avLst/>
          </a:prstGeom>
          <a:noFill/>
          <a:ln>
            <a:noFill/>
          </a:ln>
        </p:spPr>
      </p:pic>
      <p:pic>
        <p:nvPicPr>
          <p:cNvPr id="427" name="Google Shape;427;p48"/>
          <p:cNvPicPr preferRelativeResize="0"/>
          <p:nvPr/>
        </p:nvPicPr>
        <p:blipFill>
          <a:blip r:embed="rId4">
            <a:alphaModFix/>
          </a:blip>
          <a:stretch>
            <a:fillRect/>
          </a:stretch>
        </p:blipFill>
        <p:spPr>
          <a:xfrm>
            <a:off x="6192922" y="2746172"/>
            <a:ext cx="1907325" cy="19073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49"/>
          <p:cNvSpPr txBox="1">
            <a:spLocks noGrp="1"/>
          </p:cNvSpPr>
          <p:nvPr>
            <p:ph type="title"/>
          </p:nvPr>
        </p:nvSpPr>
        <p:spPr>
          <a:xfrm>
            <a:off x="1104900" y="276075"/>
            <a:ext cx="6724500" cy="74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K-12 Career Programming   </a:t>
            </a:r>
            <a:endParaRPr sz="3000"/>
          </a:p>
        </p:txBody>
      </p:sp>
      <p:sp>
        <p:nvSpPr>
          <p:cNvPr id="433" name="Google Shape;433;p49"/>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37</a:t>
            </a:fld>
            <a:endParaRPr/>
          </a:p>
        </p:txBody>
      </p:sp>
      <p:pic>
        <p:nvPicPr>
          <p:cNvPr id="434" name="Google Shape;434;p49"/>
          <p:cNvPicPr preferRelativeResize="0"/>
          <p:nvPr/>
        </p:nvPicPr>
        <p:blipFill>
          <a:blip r:embed="rId3">
            <a:alphaModFix/>
          </a:blip>
          <a:stretch>
            <a:fillRect/>
          </a:stretch>
        </p:blipFill>
        <p:spPr>
          <a:xfrm>
            <a:off x="6245339" y="1100388"/>
            <a:ext cx="2032562" cy="1987125"/>
          </a:xfrm>
          <a:prstGeom prst="rect">
            <a:avLst/>
          </a:prstGeom>
          <a:noFill/>
          <a:ln>
            <a:noFill/>
          </a:ln>
        </p:spPr>
      </p:pic>
      <p:pic>
        <p:nvPicPr>
          <p:cNvPr id="435" name="Google Shape;435;p49"/>
          <p:cNvPicPr preferRelativeResize="0"/>
          <p:nvPr/>
        </p:nvPicPr>
        <p:blipFill>
          <a:blip r:embed="rId4">
            <a:alphaModFix/>
          </a:blip>
          <a:stretch>
            <a:fillRect/>
          </a:stretch>
        </p:blipFill>
        <p:spPr>
          <a:xfrm>
            <a:off x="1346751" y="3162750"/>
            <a:ext cx="2141441" cy="1739425"/>
          </a:xfrm>
          <a:prstGeom prst="rect">
            <a:avLst/>
          </a:prstGeom>
          <a:noFill/>
          <a:ln>
            <a:noFill/>
          </a:ln>
        </p:spPr>
      </p:pic>
      <p:pic>
        <p:nvPicPr>
          <p:cNvPr id="436" name="Google Shape;436;p49"/>
          <p:cNvPicPr preferRelativeResize="0"/>
          <p:nvPr/>
        </p:nvPicPr>
        <p:blipFill>
          <a:blip r:embed="rId5">
            <a:alphaModFix/>
          </a:blip>
          <a:stretch>
            <a:fillRect/>
          </a:stretch>
        </p:blipFill>
        <p:spPr>
          <a:xfrm>
            <a:off x="3763369" y="3202163"/>
            <a:ext cx="2201707" cy="1924950"/>
          </a:xfrm>
          <a:prstGeom prst="rect">
            <a:avLst/>
          </a:prstGeom>
          <a:noFill/>
          <a:ln>
            <a:noFill/>
          </a:ln>
        </p:spPr>
      </p:pic>
      <p:pic>
        <p:nvPicPr>
          <p:cNvPr id="437" name="Google Shape;437;p49"/>
          <p:cNvPicPr preferRelativeResize="0"/>
          <p:nvPr/>
        </p:nvPicPr>
        <p:blipFill>
          <a:blip r:embed="rId6">
            <a:alphaModFix/>
          </a:blip>
          <a:stretch>
            <a:fillRect/>
          </a:stretch>
        </p:blipFill>
        <p:spPr>
          <a:xfrm>
            <a:off x="6121455" y="3202187"/>
            <a:ext cx="2538221" cy="1614300"/>
          </a:xfrm>
          <a:prstGeom prst="rect">
            <a:avLst/>
          </a:prstGeom>
          <a:noFill/>
          <a:ln>
            <a:noFill/>
          </a:ln>
        </p:spPr>
      </p:pic>
      <p:pic>
        <p:nvPicPr>
          <p:cNvPr id="438" name="Google Shape;438;p49"/>
          <p:cNvPicPr preferRelativeResize="0"/>
          <p:nvPr/>
        </p:nvPicPr>
        <p:blipFill>
          <a:blip r:embed="rId7">
            <a:alphaModFix/>
          </a:blip>
          <a:stretch>
            <a:fillRect/>
          </a:stretch>
        </p:blipFill>
        <p:spPr>
          <a:xfrm>
            <a:off x="1346748" y="1162563"/>
            <a:ext cx="2639482" cy="1862775"/>
          </a:xfrm>
          <a:prstGeom prst="rect">
            <a:avLst/>
          </a:prstGeom>
          <a:noFill/>
          <a:ln>
            <a:noFill/>
          </a:ln>
        </p:spPr>
      </p:pic>
      <p:pic>
        <p:nvPicPr>
          <p:cNvPr id="439" name="Google Shape;439;p49"/>
          <p:cNvPicPr preferRelativeResize="0"/>
          <p:nvPr/>
        </p:nvPicPr>
        <p:blipFill>
          <a:blip r:embed="rId8">
            <a:alphaModFix/>
          </a:blip>
          <a:stretch>
            <a:fillRect/>
          </a:stretch>
        </p:blipFill>
        <p:spPr>
          <a:xfrm>
            <a:off x="4399013" y="1068000"/>
            <a:ext cx="1433554" cy="20913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50"/>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38</a:t>
            </a:fld>
            <a:endParaRPr/>
          </a:p>
        </p:txBody>
      </p:sp>
      <p:sp>
        <p:nvSpPr>
          <p:cNvPr id="445" name="Google Shape;445;p50"/>
          <p:cNvSpPr txBox="1">
            <a:spLocks noGrp="1"/>
          </p:cNvSpPr>
          <p:nvPr>
            <p:ph type="title"/>
          </p:nvPr>
        </p:nvSpPr>
        <p:spPr>
          <a:xfrm>
            <a:off x="1101386" y="272850"/>
            <a:ext cx="7574400" cy="74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Job Embedded Learning &amp; Instructional Focus  </a:t>
            </a:r>
            <a:endParaRPr/>
          </a:p>
        </p:txBody>
      </p:sp>
      <p:sp>
        <p:nvSpPr>
          <p:cNvPr id="446" name="Google Shape;446;p50"/>
          <p:cNvSpPr txBox="1">
            <a:spLocks noGrp="1"/>
          </p:cNvSpPr>
          <p:nvPr>
            <p:ph type="body" idx="2"/>
          </p:nvPr>
        </p:nvSpPr>
        <p:spPr>
          <a:xfrm>
            <a:off x="4993875" y="1083625"/>
            <a:ext cx="3681900" cy="376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PLCs</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Digital Toolbox</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Evidence Based</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Student Engagement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Employability Skills </a:t>
            </a:r>
            <a:endParaRPr sz="2400"/>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447" name="Google Shape;447;p50"/>
          <p:cNvPicPr preferRelativeResize="0"/>
          <p:nvPr/>
        </p:nvPicPr>
        <p:blipFill>
          <a:blip r:embed="rId3">
            <a:alphaModFix/>
          </a:blip>
          <a:stretch>
            <a:fillRect/>
          </a:stretch>
        </p:blipFill>
        <p:spPr>
          <a:xfrm>
            <a:off x="1305563" y="1708775"/>
            <a:ext cx="3273525" cy="24551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51"/>
          <p:cNvSpPr txBox="1">
            <a:spLocks noGrp="1"/>
          </p:cNvSpPr>
          <p:nvPr>
            <p:ph type="ctrTitle" idx="4294967295"/>
          </p:nvPr>
        </p:nvSpPr>
        <p:spPr>
          <a:xfrm>
            <a:off x="1341800" y="0"/>
            <a:ext cx="71442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3000" b="1">
                <a:solidFill>
                  <a:srgbClr val="FF8700"/>
                </a:solidFill>
              </a:rPr>
              <a:t>Problem of Practice Answered!   </a:t>
            </a:r>
            <a:endParaRPr sz="2000" b="1">
              <a:solidFill>
                <a:srgbClr val="737373"/>
              </a:solidFill>
              <a:latin typeface="Roboto"/>
              <a:ea typeface="Roboto"/>
              <a:cs typeface="Roboto"/>
              <a:sym typeface="Roboto"/>
            </a:endParaRPr>
          </a:p>
        </p:txBody>
      </p:sp>
      <p:sp>
        <p:nvSpPr>
          <p:cNvPr id="453" name="Google Shape;453;p51"/>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39</a:t>
            </a:fld>
            <a:endParaRPr/>
          </a:p>
        </p:txBody>
      </p:sp>
      <p:sp>
        <p:nvSpPr>
          <p:cNvPr id="454" name="Google Shape;454;p51"/>
          <p:cNvSpPr/>
          <p:nvPr/>
        </p:nvSpPr>
        <p:spPr>
          <a:xfrm>
            <a:off x="0" y="642000"/>
            <a:ext cx="2734800" cy="1984500"/>
          </a:xfrm>
          <a:prstGeom prst="wedgeRoundRectCallout">
            <a:avLst>
              <a:gd name="adj1" fmla="val -20833"/>
              <a:gd name="adj2" fmla="val 62500"/>
              <a:gd name="adj3" fmla="val 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700">
                <a:latin typeface="Cambria"/>
                <a:ea typeface="Cambria"/>
                <a:cs typeface="Cambria"/>
                <a:sym typeface="Cambria"/>
              </a:rPr>
              <a:t>Principal asking with great anticipation,</a:t>
            </a:r>
            <a:r>
              <a:rPr lang="en" sz="1700" i="1">
                <a:latin typeface="Cambria"/>
                <a:ea typeface="Cambria"/>
                <a:cs typeface="Cambria"/>
                <a:sym typeface="Cambria"/>
              </a:rPr>
              <a:t> </a:t>
            </a:r>
            <a:r>
              <a:rPr lang="en" sz="1700" b="1" i="1">
                <a:latin typeface="Cambria"/>
                <a:ea typeface="Cambria"/>
                <a:cs typeface="Cambria"/>
                <a:sym typeface="Cambria"/>
              </a:rPr>
              <a:t>“What are you going to do when you graduate?”</a:t>
            </a:r>
            <a:endParaRPr sz="1700" b="1" i="1">
              <a:latin typeface="Cambria"/>
              <a:ea typeface="Cambria"/>
              <a:cs typeface="Cambria"/>
              <a:sym typeface="Cambria"/>
            </a:endParaRPr>
          </a:p>
        </p:txBody>
      </p:sp>
      <p:sp>
        <p:nvSpPr>
          <p:cNvPr id="455" name="Google Shape;455;p51"/>
          <p:cNvSpPr/>
          <p:nvPr/>
        </p:nvSpPr>
        <p:spPr>
          <a:xfrm>
            <a:off x="2691400" y="854075"/>
            <a:ext cx="6404700" cy="3800400"/>
          </a:xfrm>
          <a:prstGeom prst="wedgeEllipseCallout">
            <a:avLst>
              <a:gd name="adj1" fmla="val -20833"/>
              <a:gd name="adj2" fmla="val 62500"/>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rgbClr val="FFFFFF"/>
                </a:solidFill>
                <a:latin typeface="Architects Daughter"/>
                <a:ea typeface="Architects Daughter"/>
                <a:cs typeface="Architects Daughter"/>
                <a:sym typeface="Architects Daughter"/>
              </a:rPr>
              <a:t>New graduate responds enthusiastically, “I am confident that I can execute my career plan, because I know my strengths and interests as they relate to my career choice. I know where to receive job training/education, and how to fund it. I know how to search for jobs, create a resume, and interview professionally. I have confidence in my ability to navigate the world of work due to my career pathway and real world learning experiences at North Union High School! I am excited and hopeful about my future!”</a:t>
            </a:r>
            <a:endParaRPr sz="1600" b="1">
              <a:solidFill>
                <a:srgbClr val="FFFFFF"/>
              </a:solidFill>
              <a:latin typeface="Architects Daughter"/>
              <a:ea typeface="Architects Daughter"/>
              <a:cs typeface="Architects Daughter"/>
              <a:sym typeface="Architects Daughte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52"/>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40</a:t>
            </a:fld>
            <a:endParaRPr/>
          </a:p>
        </p:txBody>
      </p:sp>
      <p:pic>
        <p:nvPicPr>
          <p:cNvPr id="461" name="Google Shape;461;p52"/>
          <p:cNvPicPr preferRelativeResize="0"/>
          <p:nvPr/>
        </p:nvPicPr>
        <p:blipFill>
          <a:blip r:embed="rId3">
            <a:alphaModFix/>
          </a:blip>
          <a:stretch>
            <a:fillRect/>
          </a:stretch>
        </p:blipFill>
        <p:spPr>
          <a:xfrm>
            <a:off x="304400" y="1653350"/>
            <a:ext cx="1220825" cy="1836800"/>
          </a:xfrm>
          <a:prstGeom prst="rect">
            <a:avLst/>
          </a:prstGeom>
          <a:noFill/>
          <a:ln>
            <a:noFill/>
          </a:ln>
        </p:spPr>
      </p:pic>
      <p:sp>
        <p:nvSpPr>
          <p:cNvPr id="462" name="Google Shape;462;p52"/>
          <p:cNvSpPr txBox="1"/>
          <p:nvPr/>
        </p:nvSpPr>
        <p:spPr>
          <a:xfrm>
            <a:off x="1616675" y="1573925"/>
            <a:ext cx="2492700" cy="21954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1800" b="1">
                <a:solidFill>
                  <a:schemeClr val="lt1"/>
                </a:solidFill>
                <a:latin typeface="Roboto"/>
                <a:ea typeface="Roboto"/>
                <a:cs typeface="Roboto"/>
                <a:sym typeface="Roboto"/>
              </a:rPr>
              <a:t>Rich Baird  </a:t>
            </a:r>
            <a:endParaRPr sz="1800" b="1">
              <a:solidFill>
                <a:schemeClr val="lt1"/>
              </a:solidFill>
              <a:latin typeface="Roboto"/>
              <a:ea typeface="Roboto"/>
              <a:cs typeface="Roboto"/>
              <a:sym typeface="Roboto"/>
            </a:endParaRPr>
          </a:p>
          <a:p>
            <a:pPr marL="0" lvl="0" indent="0" algn="l" rtl="0">
              <a:spcBef>
                <a:spcPts val="600"/>
              </a:spcBef>
              <a:spcAft>
                <a:spcPts val="0"/>
              </a:spcAft>
              <a:buClr>
                <a:schemeClr val="dk1"/>
              </a:buClr>
              <a:buSzPts val="1100"/>
              <a:buFont typeface="Arial"/>
              <a:buNone/>
            </a:pPr>
            <a:r>
              <a:rPr lang="en" sz="1800" b="1">
                <a:solidFill>
                  <a:schemeClr val="lt1"/>
                </a:solidFill>
                <a:latin typeface="Roboto"/>
                <a:ea typeface="Roboto"/>
                <a:cs typeface="Roboto"/>
                <a:sym typeface="Roboto"/>
              </a:rPr>
              <a:t>Superintendent</a:t>
            </a:r>
            <a:endParaRPr sz="1800" b="1">
              <a:solidFill>
                <a:schemeClr val="lt1"/>
              </a:solidFill>
              <a:latin typeface="Roboto"/>
              <a:ea typeface="Roboto"/>
              <a:cs typeface="Roboto"/>
              <a:sym typeface="Roboto"/>
            </a:endParaRPr>
          </a:p>
          <a:p>
            <a:pPr marL="0" lvl="0" indent="0" algn="l" rtl="0">
              <a:spcBef>
                <a:spcPts val="600"/>
              </a:spcBef>
              <a:spcAft>
                <a:spcPts val="0"/>
              </a:spcAft>
              <a:buNone/>
            </a:pPr>
            <a:r>
              <a:rPr lang="en" sz="1800" b="1">
                <a:solidFill>
                  <a:schemeClr val="lt1"/>
                </a:solidFill>
                <a:latin typeface="Roboto"/>
                <a:ea typeface="Roboto"/>
                <a:cs typeface="Roboto"/>
                <a:sym typeface="Roboto"/>
              </a:rPr>
              <a:t>North Union Schools</a:t>
            </a:r>
            <a:endParaRPr sz="1800" b="1">
              <a:solidFill>
                <a:schemeClr val="lt1"/>
              </a:solidFill>
              <a:latin typeface="Roboto"/>
              <a:ea typeface="Roboto"/>
              <a:cs typeface="Roboto"/>
              <a:sym typeface="Roboto"/>
            </a:endParaRPr>
          </a:p>
          <a:p>
            <a:pPr marL="0" lvl="0" indent="0" algn="l" rtl="0">
              <a:spcBef>
                <a:spcPts val="600"/>
              </a:spcBef>
              <a:spcAft>
                <a:spcPts val="0"/>
              </a:spcAft>
              <a:buClr>
                <a:schemeClr val="dk1"/>
              </a:buClr>
              <a:buSzPts val="1100"/>
              <a:buFont typeface="Arial"/>
              <a:buNone/>
            </a:pPr>
            <a:r>
              <a:rPr lang="en" sz="1800" b="1" u="sng">
                <a:solidFill>
                  <a:srgbClr val="0000FF"/>
                </a:solidFill>
                <a:latin typeface="Roboto"/>
                <a:ea typeface="Roboto"/>
                <a:cs typeface="Roboto"/>
                <a:sym typeface="Roboto"/>
              </a:rPr>
              <a:t>rbaird</a:t>
            </a:r>
            <a:r>
              <a:rPr lang="en" sz="1800" b="1" u="sng">
                <a:solidFill>
                  <a:srgbClr val="0000FF"/>
                </a:solidFill>
                <a:latin typeface="Roboto"/>
                <a:ea typeface="Roboto"/>
                <a:cs typeface="Roboto"/>
                <a:sym typeface="Roboto"/>
                <a:hlinkClick r:id="rId4"/>
              </a:rPr>
              <a:t>@nu-district.org</a:t>
            </a:r>
            <a:endParaRPr sz="1800" b="1" u="sng">
              <a:solidFill>
                <a:srgbClr val="0000FF"/>
              </a:solidFill>
              <a:latin typeface="Roboto"/>
              <a:ea typeface="Roboto"/>
              <a:cs typeface="Roboto"/>
              <a:sym typeface="Roboto"/>
            </a:endParaRPr>
          </a:p>
          <a:p>
            <a:pPr marL="0" lvl="0" indent="0" algn="l" rtl="0">
              <a:spcBef>
                <a:spcPts val="600"/>
              </a:spcBef>
              <a:spcAft>
                <a:spcPts val="0"/>
              </a:spcAft>
              <a:buClr>
                <a:schemeClr val="dk1"/>
              </a:buClr>
              <a:buSzPts val="1100"/>
              <a:buFont typeface="Arial"/>
              <a:buNone/>
            </a:pPr>
            <a:r>
              <a:rPr lang="en" sz="1800" b="1">
                <a:solidFill>
                  <a:schemeClr val="lt1"/>
                </a:solidFill>
                <a:latin typeface="Roboto"/>
                <a:ea typeface="Roboto"/>
                <a:cs typeface="Roboto"/>
                <a:sym typeface="Roboto"/>
              </a:rPr>
              <a:t>740-943-2509</a:t>
            </a:r>
            <a:endParaRPr sz="1800"/>
          </a:p>
        </p:txBody>
      </p:sp>
      <p:sp>
        <p:nvSpPr>
          <p:cNvPr id="463" name="Google Shape;463;p52"/>
          <p:cNvSpPr txBox="1"/>
          <p:nvPr/>
        </p:nvSpPr>
        <p:spPr>
          <a:xfrm>
            <a:off x="1297000" y="81975"/>
            <a:ext cx="3960600" cy="92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8700"/>
                </a:solidFill>
                <a:latin typeface="Dosis"/>
                <a:ea typeface="Dosis"/>
                <a:cs typeface="Dosis"/>
                <a:sym typeface="Dosis"/>
              </a:rPr>
              <a:t>Contact</a:t>
            </a:r>
            <a:r>
              <a:rPr lang="en" sz="6000">
                <a:solidFill>
                  <a:srgbClr val="FF8700"/>
                </a:solidFill>
                <a:latin typeface="Dosis"/>
                <a:ea typeface="Dosis"/>
                <a:cs typeface="Dosis"/>
                <a:sym typeface="Dosis"/>
              </a:rPr>
              <a:t> </a:t>
            </a:r>
            <a:endParaRPr sz="6000">
              <a:solidFill>
                <a:srgbClr val="FF8700"/>
              </a:solidFill>
              <a:latin typeface="Dosis"/>
              <a:ea typeface="Dosis"/>
              <a:cs typeface="Dosis"/>
              <a:sym typeface="Dosis"/>
            </a:endParaRPr>
          </a:p>
        </p:txBody>
      </p:sp>
      <p:sp>
        <p:nvSpPr>
          <p:cNvPr id="464" name="Google Shape;464;p52"/>
          <p:cNvSpPr txBox="1"/>
          <p:nvPr/>
        </p:nvSpPr>
        <p:spPr>
          <a:xfrm>
            <a:off x="6325450" y="1573925"/>
            <a:ext cx="2688300" cy="18369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1800" b="1">
                <a:solidFill>
                  <a:schemeClr val="lt1"/>
                </a:solidFill>
                <a:latin typeface="Roboto"/>
                <a:ea typeface="Roboto"/>
                <a:cs typeface="Roboto"/>
                <a:sym typeface="Roboto"/>
              </a:rPr>
              <a:t>Dr. Erika Bower</a:t>
            </a:r>
            <a:endParaRPr sz="1800" b="1">
              <a:solidFill>
                <a:schemeClr val="lt1"/>
              </a:solidFill>
              <a:latin typeface="Roboto"/>
              <a:ea typeface="Roboto"/>
              <a:cs typeface="Roboto"/>
              <a:sym typeface="Roboto"/>
            </a:endParaRPr>
          </a:p>
          <a:p>
            <a:pPr marL="0" lvl="0" indent="0" algn="l" rtl="0">
              <a:spcBef>
                <a:spcPts val="600"/>
              </a:spcBef>
              <a:spcAft>
                <a:spcPts val="0"/>
              </a:spcAft>
              <a:buNone/>
            </a:pPr>
            <a:r>
              <a:rPr lang="en" sz="1800" b="1">
                <a:solidFill>
                  <a:schemeClr val="lt1"/>
                </a:solidFill>
                <a:latin typeface="Roboto"/>
                <a:ea typeface="Roboto"/>
                <a:cs typeface="Roboto"/>
                <a:sym typeface="Roboto"/>
              </a:rPr>
              <a:t>Chief Academic Officer</a:t>
            </a:r>
            <a:endParaRPr sz="1800" b="1">
              <a:solidFill>
                <a:schemeClr val="lt1"/>
              </a:solidFill>
              <a:latin typeface="Roboto"/>
              <a:ea typeface="Roboto"/>
              <a:cs typeface="Roboto"/>
              <a:sym typeface="Roboto"/>
            </a:endParaRPr>
          </a:p>
          <a:p>
            <a:pPr marL="0" lvl="0" indent="0" algn="l" rtl="0">
              <a:spcBef>
                <a:spcPts val="600"/>
              </a:spcBef>
              <a:spcAft>
                <a:spcPts val="0"/>
              </a:spcAft>
              <a:buNone/>
            </a:pPr>
            <a:r>
              <a:rPr lang="en" sz="1800" b="1">
                <a:solidFill>
                  <a:schemeClr val="lt1"/>
                </a:solidFill>
                <a:latin typeface="Roboto"/>
                <a:ea typeface="Roboto"/>
                <a:cs typeface="Roboto"/>
                <a:sym typeface="Roboto"/>
              </a:rPr>
              <a:t>North Union Schools</a:t>
            </a:r>
            <a:endParaRPr sz="1800" b="1">
              <a:solidFill>
                <a:schemeClr val="lt1"/>
              </a:solidFill>
              <a:latin typeface="Roboto"/>
              <a:ea typeface="Roboto"/>
              <a:cs typeface="Roboto"/>
              <a:sym typeface="Roboto"/>
            </a:endParaRPr>
          </a:p>
          <a:p>
            <a:pPr marL="0" lvl="0" indent="0" algn="l" rtl="0">
              <a:spcBef>
                <a:spcPts val="600"/>
              </a:spcBef>
              <a:spcAft>
                <a:spcPts val="0"/>
              </a:spcAft>
              <a:buNone/>
            </a:pPr>
            <a:r>
              <a:rPr lang="en" sz="1800" b="1" u="sng">
                <a:solidFill>
                  <a:srgbClr val="0000FF"/>
                </a:solidFill>
                <a:latin typeface="Roboto"/>
                <a:ea typeface="Roboto"/>
                <a:cs typeface="Roboto"/>
                <a:sym typeface="Roboto"/>
              </a:rPr>
              <a:t>ebower</a:t>
            </a:r>
            <a:r>
              <a:rPr lang="en" sz="1800" b="1" u="sng">
                <a:solidFill>
                  <a:srgbClr val="0000FF"/>
                </a:solidFill>
                <a:latin typeface="Roboto"/>
                <a:ea typeface="Roboto"/>
                <a:cs typeface="Roboto"/>
                <a:sym typeface="Roboto"/>
                <a:hlinkClick r:id="rId4"/>
              </a:rPr>
              <a:t>@nu-district.org</a:t>
            </a:r>
            <a:endParaRPr sz="1800" b="1" u="sng">
              <a:solidFill>
                <a:srgbClr val="0000FF"/>
              </a:solidFill>
              <a:latin typeface="Roboto"/>
              <a:ea typeface="Roboto"/>
              <a:cs typeface="Roboto"/>
              <a:sym typeface="Roboto"/>
            </a:endParaRPr>
          </a:p>
          <a:p>
            <a:pPr marL="0" lvl="0" indent="0" algn="l" rtl="0">
              <a:spcBef>
                <a:spcPts val="600"/>
              </a:spcBef>
              <a:spcAft>
                <a:spcPts val="0"/>
              </a:spcAft>
              <a:buNone/>
            </a:pPr>
            <a:r>
              <a:rPr lang="en" sz="1800" b="1">
                <a:solidFill>
                  <a:schemeClr val="lt1"/>
                </a:solidFill>
                <a:latin typeface="Roboto"/>
                <a:ea typeface="Roboto"/>
                <a:cs typeface="Roboto"/>
                <a:sym typeface="Roboto"/>
              </a:rPr>
              <a:t>740-943-1602</a:t>
            </a:r>
            <a:endParaRPr sz="1800">
              <a:solidFill>
                <a:schemeClr val="dk1"/>
              </a:solidFill>
            </a:endParaRPr>
          </a:p>
        </p:txBody>
      </p:sp>
      <p:pic>
        <p:nvPicPr>
          <p:cNvPr id="465" name="Google Shape;465;p52"/>
          <p:cNvPicPr preferRelativeResize="0"/>
          <p:nvPr/>
        </p:nvPicPr>
        <p:blipFill>
          <a:blip r:embed="rId5">
            <a:alphaModFix/>
          </a:blip>
          <a:stretch>
            <a:fillRect/>
          </a:stretch>
        </p:blipFill>
        <p:spPr>
          <a:xfrm>
            <a:off x="5061250" y="1573975"/>
            <a:ext cx="1105153" cy="18367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53"/>
          <p:cNvSpPr txBox="1">
            <a:spLocks noGrp="1"/>
          </p:cNvSpPr>
          <p:nvPr>
            <p:ph type="ctrTitle" idx="4294967295"/>
          </p:nvPr>
        </p:nvSpPr>
        <p:spPr>
          <a:xfrm>
            <a:off x="5081000" y="134300"/>
            <a:ext cx="3550500" cy="73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solidFill>
                  <a:srgbClr val="FF8700"/>
                </a:solidFill>
              </a:rPr>
              <a:t>Contact</a:t>
            </a:r>
            <a:r>
              <a:rPr lang="en" sz="6000">
                <a:solidFill>
                  <a:srgbClr val="FF8700"/>
                </a:solidFill>
              </a:rPr>
              <a:t> </a:t>
            </a:r>
            <a:endParaRPr sz="6000">
              <a:solidFill>
                <a:srgbClr val="FF8700"/>
              </a:solidFill>
            </a:endParaRPr>
          </a:p>
        </p:txBody>
      </p:sp>
      <p:sp>
        <p:nvSpPr>
          <p:cNvPr id="471" name="Google Shape;471;p53"/>
          <p:cNvSpPr txBox="1">
            <a:spLocks noGrp="1"/>
          </p:cNvSpPr>
          <p:nvPr>
            <p:ph type="subTitle" idx="4294967295"/>
          </p:nvPr>
        </p:nvSpPr>
        <p:spPr>
          <a:xfrm>
            <a:off x="4410375" y="2465200"/>
            <a:ext cx="3048600" cy="2222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1800" b="1">
                <a:solidFill>
                  <a:srgbClr val="FFFFFF"/>
                </a:solidFill>
              </a:rPr>
              <a:t>Janel Chapman </a:t>
            </a:r>
            <a:endParaRPr sz="1800" b="1">
              <a:solidFill>
                <a:srgbClr val="FFFFFF"/>
              </a:solidFill>
            </a:endParaRPr>
          </a:p>
          <a:p>
            <a:pPr marL="0" lvl="0" indent="0" algn="l" rtl="0">
              <a:spcBef>
                <a:spcPts val="600"/>
              </a:spcBef>
              <a:spcAft>
                <a:spcPts val="0"/>
              </a:spcAft>
              <a:buClr>
                <a:schemeClr val="dk1"/>
              </a:buClr>
              <a:buSzPts val="1100"/>
              <a:buFont typeface="Arial"/>
              <a:buNone/>
            </a:pPr>
            <a:r>
              <a:rPr lang="en" sz="1800" b="1">
                <a:solidFill>
                  <a:srgbClr val="FFFFFF"/>
                </a:solidFill>
              </a:rPr>
              <a:t>Principal </a:t>
            </a:r>
            <a:endParaRPr sz="1800" b="1">
              <a:solidFill>
                <a:srgbClr val="FFFFFF"/>
              </a:solidFill>
            </a:endParaRPr>
          </a:p>
          <a:p>
            <a:pPr marL="0" lvl="0" indent="0" algn="l" rtl="0">
              <a:spcBef>
                <a:spcPts val="600"/>
              </a:spcBef>
              <a:spcAft>
                <a:spcPts val="0"/>
              </a:spcAft>
              <a:buClr>
                <a:schemeClr val="dk1"/>
              </a:buClr>
              <a:buSzPts val="1100"/>
              <a:buFont typeface="Arial"/>
              <a:buNone/>
            </a:pPr>
            <a:r>
              <a:rPr lang="en" sz="1800" b="1">
                <a:solidFill>
                  <a:srgbClr val="FFFFFF"/>
                </a:solidFill>
              </a:rPr>
              <a:t>North Union High School</a:t>
            </a:r>
            <a:br>
              <a:rPr lang="en" sz="1800" b="1">
                <a:solidFill>
                  <a:srgbClr val="FFFFFF"/>
                </a:solidFill>
              </a:rPr>
            </a:br>
            <a:r>
              <a:rPr lang="en" sz="1800" b="1" u="sng">
                <a:solidFill>
                  <a:schemeClr val="hlink"/>
                </a:solidFill>
                <a:hlinkClick r:id="rId3"/>
              </a:rPr>
              <a:t>jchapman@nu-district.org</a:t>
            </a:r>
            <a:endParaRPr sz="1800" b="1">
              <a:solidFill>
                <a:srgbClr val="FFFFFF"/>
              </a:solidFill>
            </a:endParaRPr>
          </a:p>
          <a:p>
            <a:pPr marL="0" lvl="0" indent="0" algn="l" rtl="0">
              <a:spcBef>
                <a:spcPts val="600"/>
              </a:spcBef>
              <a:spcAft>
                <a:spcPts val="0"/>
              </a:spcAft>
              <a:buClr>
                <a:schemeClr val="dk1"/>
              </a:buClr>
              <a:buSzPts val="1100"/>
              <a:buFont typeface="Arial"/>
              <a:buNone/>
            </a:pPr>
            <a:r>
              <a:rPr lang="en" sz="1800" b="1">
                <a:solidFill>
                  <a:srgbClr val="FFFFFF"/>
                </a:solidFill>
              </a:rPr>
              <a:t>740-943-3012 </a:t>
            </a:r>
            <a:endParaRPr sz="1800" b="1">
              <a:solidFill>
                <a:srgbClr val="FFFFFF"/>
              </a:solidFill>
            </a:endParaRPr>
          </a:p>
        </p:txBody>
      </p:sp>
      <p:sp>
        <p:nvSpPr>
          <p:cNvPr id="472" name="Google Shape;472;p53"/>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41</a:t>
            </a:fld>
            <a:endParaRPr/>
          </a:p>
        </p:txBody>
      </p:sp>
      <p:sp>
        <p:nvSpPr>
          <p:cNvPr id="473" name="Google Shape;473;p53"/>
          <p:cNvSpPr txBox="1"/>
          <p:nvPr/>
        </p:nvSpPr>
        <p:spPr>
          <a:xfrm>
            <a:off x="1065875" y="979125"/>
            <a:ext cx="2987100" cy="28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Roboto"/>
              <a:ea typeface="Roboto"/>
              <a:cs typeface="Roboto"/>
              <a:sym typeface="Roboto"/>
            </a:endParaRPr>
          </a:p>
        </p:txBody>
      </p:sp>
      <p:pic>
        <p:nvPicPr>
          <p:cNvPr id="474" name="Google Shape;474;p53"/>
          <p:cNvPicPr preferRelativeResize="0"/>
          <p:nvPr/>
        </p:nvPicPr>
        <p:blipFill>
          <a:blip r:embed="rId4">
            <a:alphaModFix/>
          </a:blip>
          <a:stretch>
            <a:fillRect/>
          </a:stretch>
        </p:blipFill>
        <p:spPr>
          <a:xfrm>
            <a:off x="2192150" y="2590000"/>
            <a:ext cx="1860825" cy="1860825"/>
          </a:xfrm>
          <a:prstGeom prst="rect">
            <a:avLst/>
          </a:prstGeom>
          <a:noFill/>
          <a:ln>
            <a:noFill/>
          </a:ln>
        </p:spPr>
      </p:pic>
      <p:pic>
        <p:nvPicPr>
          <p:cNvPr id="475" name="Google Shape;475;p53"/>
          <p:cNvPicPr preferRelativeResize="0"/>
          <p:nvPr/>
        </p:nvPicPr>
        <p:blipFill>
          <a:blip r:embed="rId5">
            <a:alphaModFix/>
          </a:blip>
          <a:stretch>
            <a:fillRect/>
          </a:stretch>
        </p:blipFill>
        <p:spPr>
          <a:xfrm>
            <a:off x="2069650" y="374700"/>
            <a:ext cx="5004700" cy="1759275"/>
          </a:xfrm>
          <a:prstGeom prst="rect">
            <a:avLst/>
          </a:prstGeom>
          <a:noFill/>
          <a:ln>
            <a:noFill/>
          </a:ln>
        </p:spPr>
      </p:pic>
    </p:spTree>
  </p:cSld>
  <p:clrMapOvr>
    <a:masterClrMapping/>
  </p:clrMapOvr>
</p:sld>
</file>

<file path=ppt/theme/theme1.xml><?xml version="1.0" encoding="utf-8"?>
<a:theme xmlns:a="http://schemas.openxmlformats.org/drawingml/2006/main" name="William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1053</Words>
  <Application>Microsoft Office PowerPoint</Application>
  <PresentationFormat>On-screen Show (16:9)</PresentationFormat>
  <Paragraphs>232</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Boogaloo</vt:lpstr>
      <vt:lpstr>Arial</vt:lpstr>
      <vt:lpstr>Architects Daughter</vt:lpstr>
      <vt:lpstr>Dosis</vt:lpstr>
      <vt:lpstr>Roboto</vt:lpstr>
      <vt:lpstr>Cambria</vt:lpstr>
      <vt:lpstr>William template</vt:lpstr>
      <vt:lpstr>PowerPoint Presentation</vt:lpstr>
      <vt:lpstr>Problem of Practice </vt:lpstr>
      <vt:lpstr>PowerPoint Presentation</vt:lpstr>
      <vt:lpstr>North Union School District</vt:lpstr>
      <vt:lpstr> The New Economy  </vt:lpstr>
      <vt:lpstr> Research to Inform Change </vt:lpstr>
      <vt:lpstr>  Research to Inform Change  </vt:lpstr>
      <vt:lpstr>PowerPoint Presentation</vt:lpstr>
      <vt:lpstr>It took some convincing...</vt:lpstr>
      <vt:lpstr> What we learned... </vt:lpstr>
      <vt:lpstr>PowerPoint Presentation</vt:lpstr>
      <vt:lpstr>PowerPoint Presentation</vt:lpstr>
      <vt:lpstr>The need for instructional change… </vt:lpstr>
      <vt:lpstr>PowerPoint Presentation</vt:lpstr>
      <vt:lpstr>PowerPoint Presentation</vt:lpstr>
      <vt:lpstr>PowerPoint Presentation</vt:lpstr>
      <vt:lpstr>PowerPoint Presentation</vt:lpstr>
      <vt:lpstr>Inviting the Students</vt:lpstr>
      <vt:lpstr>PowerPoint Presentation</vt:lpstr>
      <vt:lpstr> Menu of Career Choices: Declare 1 Pathway </vt:lpstr>
      <vt:lpstr>Career &amp; Financial Choices - Graduation Required Course </vt:lpstr>
      <vt:lpstr>Communication with Parents &amp;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 </vt:lpstr>
      <vt:lpstr>Next Steps </vt:lpstr>
      <vt:lpstr>Next Steps </vt:lpstr>
      <vt:lpstr>K-12 Career Programming   </vt:lpstr>
      <vt:lpstr>Job Embedded Learning &amp; Instructional Focus  </vt:lpstr>
      <vt:lpstr>Problem of Practice Answered!   </vt:lpstr>
      <vt:lpstr>PowerPoint Presentation</vt:lpstr>
      <vt:lpstr>Contact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Dublin Classroom</dc:creator>
  <cp:lastModifiedBy>Zachrich, Christine</cp:lastModifiedBy>
  <cp:revision>1</cp:revision>
  <dcterms:modified xsi:type="dcterms:W3CDTF">2020-02-20T18:52:25Z</dcterms:modified>
</cp:coreProperties>
</file>